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6" r:id="rId5"/>
    <p:sldId id="282" r:id="rId6"/>
    <p:sldId id="367" r:id="rId7"/>
    <p:sldId id="371" r:id="rId8"/>
    <p:sldId id="348" r:id="rId9"/>
    <p:sldId id="368" r:id="rId10"/>
    <p:sldId id="374" r:id="rId11"/>
    <p:sldId id="372" r:id="rId12"/>
    <p:sldId id="369" r:id="rId13"/>
    <p:sldId id="375" r:id="rId14"/>
    <p:sldId id="376" r:id="rId15"/>
    <p:sldId id="382" r:id="rId16"/>
    <p:sldId id="381" r:id="rId17"/>
    <p:sldId id="373" r:id="rId18"/>
    <p:sldId id="370" r:id="rId19"/>
    <p:sldId id="377" r:id="rId20"/>
    <p:sldId id="389" r:id="rId21"/>
    <p:sldId id="380" r:id="rId22"/>
    <p:sldId id="390" r:id="rId23"/>
    <p:sldId id="391" r:id="rId24"/>
    <p:sldId id="388" r:id="rId25"/>
    <p:sldId id="392" r:id="rId26"/>
    <p:sldId id="393" r:id="rId27"/>
    <p:sldId id="394" r:id="rId28"/>
    <p:sldId id="395" r:id="rId29"/>
    <p:sldId id="396" r:id="rId30"/>
    <p:sldId id="397" r:id="rId31"/>
    <p:sldId id="383" r:id="rId32"/>
    <p:sldId id="384" r:id="rId33"/>
    <p:sldId id="385" r:id="rId34"/>
    <p:sldId id="386" r:id="rId35"/>
    <p:sldId id="387" r:id="rId36"/>
    <p:sldId id="379" r:id="rId37"/>
    <p:sldId id="378" r:id="rId38"/>
    <p:sldId id="399" r:id="rId39"/>
    <p:sldId id="400" r:id="rId40"/>
    <p:sldId id="401" r:id="rId41"/>
    <p:sldId id="354" r:id="rId4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18"/>
    <a:srgbClr val="2B5A7F"/>
    <a:srgbClr val="9DC2E0"/>
    <a:srgbClr val="4F0A4F"/>
    <a:srgbClr val="E19FDF"/>
    <a:srgbClr val="645399"/>
    <a:srgbClr val="AD9DDF"/>
    <a:srgbClr val="A23851"/>
    <a:srgbClr val="DD9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Stijl, donker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Stijl, licht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1" autoAdjust="0"/>
    <p:restoredTop sz="56992" autoAdjust="0"/>
  </p:normalViewPr>
  <p:slideViewPr>
    <p:cSldViewPr snapToGrid="0">
      <p:cViewPr varScale="1">
        <p:scale>
          <a:sx n="65" d="100"/>
          <a:sy n="65" d="100"/>
        </p:scale>
        <p:origin x="2064"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753A-9A06-804F-98E6-FD33E57F14C8}" type="datetimeFigureOut">
              <a:rPr lang="nl-NL" smtClean="0"/>
              <a:t>2-12-2019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191BA-05A7-A44A-B328-DC6A54A84F9D}" type="slidenum">
              <a:rPr lang="nl-NL" smtClean="0"/>
              <a:t>‹nr.›</a:t>
            </a:fld>
            <a:endParaRPr lang="nl-NL"/>
          </a:p>
        </p:txBody>
      </p:sp>
    </p:spTree>
    <p:extLst>
      <p:ext uri="{BB962C8B-B14F-4D97-AF65-F5344CB8AC3E}">
        <p14:creationId xmlns:p14="http://schemas.microsoft.com/office/powerpoint/2010/main" val="1686542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owardsdatascience.com/illustrated-guide-to-lstms-and-gru-s-a-step-by-step-explanation-44e9eb85bf2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lWkFhVq9-nc"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edium.com/@bingobee01/a-review-of-dropout-as-applied-to-rnns-72e79ecd5b7b"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wardsdatascience.com/illustrated-guide-to-recurrent-neural-networks-79e5eb8049c9"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k97Jrg_4tF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2GNbIKTKCf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https://towardsdatascience.com/illustrated-guide-to-lstms-and-gru-s-a-step-by-step-explanation-44e9eb85bf21</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17</a:t>
            </a:fld>
            <a:endParaRPr lang="nl-NL"/>
          </a:p>
        </p:txBody>
      </p:sp>
    </p:spTree>
    <p:extLst>
      <p:ext uri="{BB962C8B-B14F-4D97-AF65-F5344CB8AC3E}">
        <p14:creationId xmlns:p14="http://schemas.microsoft.com/office/powerpoint/2010/main" val="1309453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Tanh</a:t>
            </a:r>
            <a:r>
              <a:rPr lang="nl-NL" dirty="0"/>
              <a:t> </a:t>
            </a:r>
            <a:r>
              <a:rPr lang="nl-NL" dirty="0" err="1"/>
              <a:t>squiches</a:t>
            </a:r>
            <a:r>
              <a:rPr lang="nl-NL" dirty="0"/>
              <a:t> de data tussen -1 en 1, en dient eerder om aan </a:t>
            </a:r>
            <a:r>
              <a:rPr lang="nl-NL" dirty="0" err="1"/>
              <a:t>scaling</a:t>
            </a:r>
            <a:r>
              <a:rPr lang="nl-NL" dirty="0"/>
              <a:t> te doen (of bijleren +, of afleren -), om aan te geven hoeveel we moeten onthouden. Is dus eerder bedoeld om iets erbij of iets eraf te doen. </a:t>
            </a:r>
          </a:p>
          <a:p>
            <a:r>
              <a:rPr lang="nl-NL" dirty="0"/>
              <a:t>Denk hier aan bv aan een </a:t>
            </a:r>
            <a:r>
              <a:rPr lang="nl-NL" dirty="0" err="1"/>
              <a:t>loonsbonus</a:t>
            </a:r>
            <a:r>
              <a:rPr lang="nl-NL" dirty="0"/>
              <a:t>, of boete. Loon + x</a:t>
            </a:r>
          </a:p>
          <a:p>
            <a:endParaRPr lang="nl-NL" dirty="0"/>
          </a:p>
          <a:p>
            <a:r>
              <a:rPr lang="nl-NL" dirty="0" err="1"/>
              <a:t>Sigmoid</a:t>
            </a:r>
            <a:r>
              <a:rPr lang="nl-NL" dirty="0"/>
              <a:t> is eerder 0 of 1, je gaat iets helemaal onthouden, of niet. Is dus echt zoals een gate: ofwel staat die open, ofwel toe. Wordt meestal gebruikt om algemene grootte van iets aan te passen. </a:t>
            </a:r>
          </a:p>
          <a:p>
            <a:r>
              <a:rPr lang="nl-NL" dirty="0"/>
              <a:t>Denk aan indexering van loon : Loon * x.</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22</a:t>
            </a:fld>
            <a:endParaRPr lang="nl-NL"/>
          </a:p>
        </p:txBody>
      </p:sp>
    </p:spTree>
    <p:extLst>
      <p:ext uri="{BB962C8B-B14F-4D97-AF65-F5344CB8AC3E}">
        <p14:creationId xmlns:p14="http://schemas.microsoft.com/office/powerpoint/2010/main" val="3986582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https://www.youtube.com/watch?v=lWkFhVq9-nc</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28</a:t>
            </a:fld>
            <a:endParaRPr lang="nl-NL"/>
          </a:p>
        </p:txBody>
      </p:sp>
    </p:spTree>
    <p:extLst>
      <p:ext uri="{BB962C8B-B14F-4D97-AF65-F5344CB8AC3E}">
        <p14:creationId xmlns:p14="http://schemas.microsoft.com/office/powerpoint/2010/main" val="3189188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Om </a:t>
            </a:r>
            <a:r>
              <a:rPr lang="nl-NL" dirty="0" err="1"/>
              <a:t>Deep</a:t>
            </a:r>
            <a:r>
              <a:rPr lang="nl-NL" dirty="0"/>
              <a:t> </a:t>
            </a:r>
            <a:r>
              <a:rPr lang="nl-NL" dirty="0" err="1"/>
              <a:t>RNNs</a:t>
            </a:r>
            <a:r>
              <a:rPr lang="nl-NL" dirty="0"/>
              <a:t> te maken, heb je eigenlijk 2 mogelijkheden: ofwel maak je de </a:t>
            </a:r>
            <a:r>
              <a:rPr lang="nl-NL" dirty="0" err="1"/>
              <a:t>gated</a:t>
            </a:r>
            <a:r>
              <a:rPr lang="nl-NL" dirty="0"/>
              <a:t> netwerk onderdelen, de </a:t>
            </a:r>
            <a:r>
              <a:rPr lang="nl-NL" dirty="0" err="1"/>
              <a:t>subNNs</a:t>
            </a:r>
            <a:r>
              <a:rPr lang="nl-NL" dirty="0"/>
              <a:t>-memory </a:t>
            </a:r>
            <a:r>
              <a:rPr lang="nl-NL" dirty="0" err="1"/>
              <a:t>cells</a:t>
            </a:r>
            <a:r>
              <a:rPr lang="nl-NL" dirty="0"/>
              <a:t>, </a:t>
            </a:r>
            <a:r>
              <a:rPr lang="nl-NL" dirty="0" err="1"/>
              <a:t>deeper</a:t>
            </a:r>
            <a:r>
              <a:rPr lang="nl-NL" dirty="0"/>
              <a:t>. Ofwel stack of </a:t>
            </a:r>
            <a:r>
              <a:rPr lang="nl-NL" dirty="0" err="1"/>
              <a:t>layer</a:t>
            </a:r>
            <a:r>
              <a:rPr lang="nl-NL" dirty="0"/>
              <a:t> je </a:t>
            </a:r>
            <a:r>
              <a:rPr lang="nl-NL" dirty="0" err="1"/>
              <a:t>LSTMs</a:t>
            </a:r>
            <a:r>
              <a:rPr lang="nl-NL" dirty="0"/>
              <a:t> boven elkaar. Meestal maar een paar </a:t>
            </a:r>
            <a:r>
              <a:rPr lang="nl-NL" dirty="0" err="1"/>
              <a:t>layers</a:t>
            </a:r>
            <a:r>
              <a:rPr lang="nl-NL" dirty="0"/>
              <a:t>, want dit is zeer memory intensive. Die laatste optie is de meest gebruikte manier om </a:t>
            </a:r>
            <a:r>
              <a:rPr lang="nl-NL" dirty="0" err="1"/>
              <a:t>deep</a:t>
            </a:r>
            <a:r>
              <a:rPr lang="nl-NL" dirty="0"/>
              <a:t> </a:t>
            </a:r>
            <a:r>
              <a:rPr lang="nl-NL" dirty="0" err="1"/>
              <a:t>RNNs</a:t>
            </a:r>
            <a:r>
              <a:rPr lang="nl-NL" dirty="0"/>
              <a:t> te maken.</a:t>
            </a:r>
          </a:p>
          <a:p>
            <a:endParaRPr lang="nl-NL" dirty="0"/>
          </a:p>
          <a:p>
            <a:r>
              <a:rPr lang="nl-NL" dirty="0"/>
              <a:t>De verschillende </a:t>
            </a:r>
            <a:r>
              <a:rPr lang="nl-NL" dirty="0" err="1"/>
              <a:t>layers</a:t>
            </a:r>
            <a:r>
              <a:rPr lang="nl-NL" dirty="0"/>
              <a:t> kunnen dan hun eigen focus krijgen door training (</a:t>
            </a:r>
            <a:r>
              <a:rPr lang="nl-NL" dirty="0" err="1"/>
              <a:t>task</a:t>
            </a:r>
            <a:r>
              <a:rPr lang="nl-NL" dirty="0"/>
              <a:t> at hand), net zoals je meerdere </a:t>
            </a:r>
            <a:r>
              <a:rPr lang="nl-NL" dirty="0" err="1"/>
              <a:t>kernels</a:t>
            </a:r>
            <a:r>
              <a:rPr lang="nl-NL" dirty="0"/>
              <a:t> zou kunnen toepassen bij </a:t>
            </a:r>
            <a:r>
              <a:rPr lang="nl-NL" dirty="0" err="1"/>
              <a:t>CNNs</a:t>
            </a:r>
            <a:r>
              <a:rPr lang="nl-NL" dirty="0"/>
              <a:t>. Als je bv 3 </a:t>
            </a:r>
            <a:r>
              <a:rPr lang="nl-NL" dirty="0" err="1"/>
              <a:t>layers</a:t>
            </a:r>
            <a:r>
              <a:rPr lang="nl-NL" dirty="0"/>
              <a:t> hebt bij </a:t>
            </a:r>
            <a:r>
              <a:rPr lang="nl-NL" dirty="0" err="1"/>
              <a:t>deep</a:t>
            </a:r>
            <a:r>
              <a:rPr lang="nl-NL" dirty="0"/>
              <a:t> </a:t>
            </a:r>
            <a:r>
              <a:rPr lang="nl-NL" dirty="0" err="1"/>
              <a:t>RNNs</a:t>
            </a:r>
            <a:r>
              <a:rPr lang="nl-NL" dirty="0"/>
              <a:t> kan het zijn dat de onderste laag meer focus legt op korte termijn </a:t>
            </a:r>
            <a:r>
              <a:rPr lang="nl-NL" dirty="0" err="1"/>
              <a:t>linkingen</a:t>
            </a:r>
            <a:r>
              <a:rPr lang="nl-NL" dirty="0"/>
              <a:t>, de middelste laag meer focus op middellange termijn items, en de bovenste laag meer focus op lange termijn items. </a:t>
            </a:r>
          </a:p>
          <a:p>
            <a:endParaRPr lang="nl-NL" dirty="0"/>
          </a:p>
          <a:p>
            <a:r>
              <a:rPr lang="nl-NL" dirty="0"/>
              <a:t>Dat is ook de reden, dat je mogelijks ook een </a:t>
            </a:r>
            <a:r>
              <a:rPr lang="nl-NL" dirty="0" err="1"/>
              <a:t>layer</a:t>
            </a:r>
            <a:r>
              <a:rPr lang="nl-NL" dirty="0"/>
              <a:t> kan toepassen in de tegenovergestelde richting, dus eigenlijk in de toekomst kijken. Zie volgende slide voor </a:t>
            </a:r>
            <a:r>
              <a:rPr lang="nl-NL" dirty="0" err="1"/>
              <a:t>bidirectional</a:t>
            </a:r>
            <a:r>
              <a:rPr lang="nl-NL" dirty="0"/>
              <a:t> </a:t>
            </a:r>
            <a:r>
              <a:rPr lang="nl-NL" dirty="0" err="1"/>
              <a:t>RNNs</a:t>
            </a:r>
            <a:endParaRPr lang="nl-NL" dirty="0"/>
          </a:p>
          <a:p>
            <a:endParaRPr lang="nl-NL" dirty="0"/>
          </a:p>
          <a:p>
            <a:r>
              <a:rPr lang="nl-NL" dirty="0"/>
              <a:t>Maar let wel op: hoe meer </a:t>
            </a:r>
            <a:r>
              <a:rPr lang="nl-NL" dirty="0" err="1"/>
              <a:t>layers</a:t>
            </a:r>
            <a:r>
              <a:rPr lang="nl-NL" dirty="0"/>
              <a:t>, hoe meer </a:t>
            </a:r>
            <a:r>
              <a:rPr lang="nl-NL" dirty="0" err="1"/>
              <a:t>variance</a:t>
            </a:r>
            <a:r>
              <a:rPr lang="nl-NL" dirty="0"/>
              <a:t>, vrijheidsgraden, in je model. Daarmee kan je dus steeds complexere en complexere patronen gaan </a:t>
            </a:r>
            <a:r>
              <a:rPr lang="nl-NL" dirty="0" err="1"/>
              <a:t>capturen</a:t>
            </a:r>
            <a:r>
              <a:rPr lang="nl-NL" dirty="0"/>
              <a:t>, maar bestaat er ook een </a:t>
            </a:r>
            <a:r>
              <a:rPr lang="nl-NL" dirty="0" err="1"/>
              <a:t>reele</a:t>
            </a:r>
            <a:r>
              <a:rPr lang="nl-NL" dirty="0"/>
              <a:t> kans op </a:t>
            </a:r>
            <a:r>
              <a:rPr lang="nl-NL" dirty="0" err="1"/>
              <a:t>overfitting</a:t>
            </a:r>
            <a:r>
              <a:rPr lang="nl-NL" dirty="0"/>
              <a:t>! </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33</a:t>
            </a:fld>
            <a:endParaRPr lang="nl-NL"/>
          </a:p>
        </p:txBody>
      </p:sp>
    </p:spTree>
    <p:extLst>
      <p:ext uri="{BB962C8B-B14F-4D97-AF65-F5344CB8AC3E}">
        <p14:creationId xmlns:p14="http://schemas.microsoft.com/office/powerpoint/2010/main" val="2864888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https://medium.com/@bingobee01/a-review-of-dropout-as-applied-to-rnns-72e79ecd5b7b</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35</a:t>
            </a:fld>
            <a:endParaRPr lang="nl-NL"/>
          </a:p>
        </p:txBody>
      </p:sp>
    </p:spTree>
    <p:extLst>
      <p:ext uri="{BB962C8B-B14F-4D97-AF65-F5344CB8AC3E}">
        <p14:creationId xmlns:p14="http://schemas.microsoft.com/office/powerpoint/2010/main" val="1746045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a:t>
            </a:fld>
            <a:endParaRPr lang="nl-NL"/>
          </a:p>
        </p:txBody>
      </p:sp>
    </p:spTree>
    <p:extLst>
      <p:ext uri="{BB962C8B-B14F-4D97-AF65-F5344CB8AC3E}">
        <p14:creationId xmlns:p14="http://schemas.microsoft.com/office/powerpoint/2010/main" val="3590059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Wanneer we </a:t>
            </a:r>
            <a:r>
              <a:rPr lang="nl-NL" dirty="0" err="1"/>
              <a:t>sequentiele</a:t>
            </a:r>
            <a:r>
              <a:rPr lang="nl-NL" dirty="0"/>
              <a:t> data hebben, moeten we context informatie gebruiken. Als we bv willen weten naar waar die blauwe stip beweegt, dan moeten we ook info uit het verleden hebben, en dan kunnen we een goeie voorspelling doen (time series </a:t>
            </a:r>
            <a:r>
              <a:rPr lang="nl-NL" dirty="0" err="1"/>
              <a:t>prediction</a:t>
            </a:r>
            <a:r>
              <a:rPr lang="nl-NL" dirty="0"/>
              <a: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a:t>
            </a:fld>
            <a:endParaRPr lang="nl-NL"/>
          </a:p>
        </p:txBody>
      </p:sp>
    </p:spTree>
    <p:extLst>
      <p:ext uri="{BB962C8B-B14F-4D97-AF65-F5344CB8AC3E}">
        <p14:creationId xmlns:p14="http://schemas.microsoft.com/office/powerpoint/2010/main" val="144949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Via een CNN kunnen we context informatie gebruiken. Een </a:t>
            </a:r>
            <a:r>
              <a:rPr lang="nl-NL" dirty="0" err="1"/>
              <a:t>kernel</a:t>
            </a:r>
            <a:r>
              <a:rPr lang="nl-NL" dirty="0"/>
              <a:t> vat immers een gans gebied, context, samen tot 1 getal. Die </a:t>
            </a:r>
            <a:r>
              <a:rPr lang="nl-NL" dirty="0" err="1"/>
              <a:t>kernel</a:t>
            </a:r>
            <a:r>
              <a:rPr lang="nl-NL" dirty="0"/>
              <a:t> verschuiven we dan over de verschillende time steps (verschillende woorden in het verleden / of toekomst).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a:t>
            </a:fld>
            <a:endParaRPr lang="nl-NL"/>
          </a:p>
        </p:txBody>
      </p:sp>
    </p:spTree>
    <p:extLst>
      <p:ext uri="{BB962C8B-B14F-4D97-AF65-F5344CB8AC3E}">
        <p14:creationId xmlns:p14="http://schemas.microsoft.com/office/powerpoint/2010/main" val="69430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https://towardsdatascience.com/illustrated-guide-to-recurrent-neural-networks-79e5eb8049c9</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6</a:t>
            </a:fld>
            <a:endParaRPr lang="nl-NL"/>
          </a:p>
        </p:txBody>
      </p:sp>
    </p:spTree>
    <p:extLst>
      <p:ext uri="{BB962C8B-B14F-4D97-AF65-F5344CB8AC3E}">
        <p14:creationId xmlns:p14="http://schemas.microsoft.com/office/powerpoint/2010/main" val="102058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https://www.youtube.com/watch?v=k97Jrg_4tFA</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7</a:t>
            </a:fld>
            <a:endParaRPr lang="nl-NL"/>
          </a:p>
        </p:txBody>
      </p:sp>
    </p:spTree>
    <p:extLst>
      <p:ext uri="{BB962C8B-B14F-4D97-AF65-F5344CB8AC3E}">
        <p14:creationId xmlns:p14="http://schemas.microsoft.com/office/powerpoint/2010/main" val="18039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https://www.youtube.com/watch?v=2GNbIKTKCfE</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13</a:t>
            </a:fld>
            <a:endParaRPr lang="nl-NL"/>
          </a:p>
        </p:txBody>
      </p:sp>
    </p:spTree>
    <p:extLst>
      <p:ext uri="{BB962C8B-B14F-4D97-AF65-F5344CB8AC3E}">
        <p14:creationId xmlns:p14="http://schemas.microsoft.com/office/powerpoint/2010/main" val="1446997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Vanishing</a:t>
            </a:r>
            <a:r>
              <a:rPr lang="nl-NL" dirty="0"/>
              <a:t> </a:t>
            </a:r>
            <a:r>
              <a:rPr lang="nl-NL" dirty="0" err="1"/>
              <a:t>gradient</a:t>
            </a:r>
            <a:r>
              <a:rPr lang="nl-NL" dirty="0"/>
              <a:t> kan je niet oplossen met batch </a:t>
            </a:r>
            <a:r>
              <a:rPr lang="nl-NL" dirty="0" err="1"/>
              <a:t>normalization</a:t>
            </a:r>
            <a:r>
              <a:rPr lang="nl-NL" dirty="0"/>
              <a:t>. Daarvoor heb je immers een batch nodig, zodat je </a:t>
            </a:r>
            <a:r>
              <a:rPr lang="nl-NL" dirty="0" err="1"/>
              <a:t>average</a:t>
            </a:r>
            <a:r>
              <a:rPr lang="nl-NL" dirty="0"/>
              <a:t> en </a:t>
            </a:r>
            <a:r>
              <a:rPr lang="nl-NL" dirty="0" err="1"/>
              <a:t>mean</a:t>
            </a:r>
            <a:r>
              <a:rPr lang="nl-NL" dirty="0"/>
              <a:t> kan uitrekenen per batch om zo de data terug naar </a:t>
            </a:r>
            <a:r>
              <a:rPr lang="nl-NL" dirty="0" err="1"/>
              <a:t>sweet</a:t>
            </a:r>
            <a:r>
              <a:rPr lang="nl-NL" dirty="0"/>
              <a:t> spot te brengen. Maar bij RNN veranderen de elementen in een batch bij iedere timestep, of aanpassing. Het volgende element is immers afhankelijk van het vorige, maar als je het vorige zou aanpassen via een batchnorm, heeft dit weer invloed op de volgende, waardoor die batchnorm weer niet goed was,…</a:t>
            </a:r>
          </a:p>
          <a:p>
            <a:endParaRPr lang="nl-NL" dirty="0"/>
          </a:p>
          <a:p>
            <a:r>
              <a:rPr lang="nl-NL" dirty="0"/>
              <a:t>Dit is wel een zeer actief research domein, dus wie weet…</a:t>
            </a:r>
          </a:p>
          <a:p>
            <a:endParaRPr lang="nl-NL" dirty="0"/>
          </a:p>
          <a:p>
            <a:r>
              <a:rPr lang="nl-NL" dirty="0"/>
              <a:t>Maar momenteel lost men dit probleem op, door </a:t>
            </a:r>
            <a:r>
              <a:rPr lang="nl-NL" dirty="0" err="1"/>
              <a:t>LSTMs</a:t>
            </a:r>
            <a:r>
              <a:rPr lang="nl-NL" dirty="0"/>
              <a:t> (of de simpelere GRU) te gebruiken met zijn ‘memory’. Een </a:t>
            </a:r>
            <a:r>
              <a:rPr lang="nl-NL" dirty="0" err="1"/>
              <a:t>Rnn</a:t>
            </a:r>
            <a:r>
              <a:rPr lang="nl-NL" dirty="0"/>
              <a:t> heeft immers maar een short memory, door zijn </a:t>
            </a:r>
            <a:r>
              <a:rPr lang="nl-NL" dirty="0" err="1"/>
              <a:t>vanishing</a:t>
            </a:r>
            <a:r>
              <a:rPr lang="nl-NL" dirty="0"/>
              <a:t> </a:t>
            </a:r>
            <a:r>
              <a:rPr lang="nl-NL" dirty="0" err="1"/>
              <a:t>gradient</a:t>
            </a:r>
            <a:r>
              <a:rPr lang="nl-NL" dirty="0"/>
              <a:t>. Maar door een apart klein NN te trainen (zie </a:t>
            </a:r>
            <a:r>
              <a:rPr lang="nl-NL" dirty="0" err="1"/>
              <a:t>sigmoids</a:t>
            </a:r>
            <a:r>
              <a:rPr lang="nl-NL" dirty="0"/>
              <a:t> en </a:t>
            </a:r>
            <a:r>
              <a:rPr lang="nl-NL" dirty="0" err="1"/>
              <a:t>tanh</a:t>
            </a:r>
            <a:r>
              <a:rPr lang="nl-NL" dirty="0"/>
              <a:t> in de volgende slides) kan je dit kleine </a:t>
            </a:r>
            <a:r>
              <a:rPr lang="nl-NL" dirty="0" err="1"/>
              <a:t>subnetwerk</a:t>
            </a:r>
            <a:r>
              <a:rPr lang="nl-NL" dirty="0"/>
              <a:t> laten leren wat ze moeten onthouden uit het verleden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14</a:t>
            </a:fld>
            <a:endParaRPr lang="nl-NL"/>
          </a:p>
        </p:txBody>
      </p:sp>
    </p:spTree>
    <p:extLst>
      <p:ext uri="{BB962C8B-B14F-4D97-AF65-F5344CB8AC3E}">
        <p14:creationId xmlns:p14="http://schemas.microsoft.com/office/powerpoint/2010/main" val="3068624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How </a:t>
            </a:r>
            <a:r>
              <a:rPr lang="nl-NL" dirty="0" err="1"/>
              <a:t>to</a:t>
            </a:r>
            <a:r>
              <a:rPr lang="nl-NL" dirty="0"/>
              <a:t> </a:t>
            </a:r>
            <a:r>
              <a:rPr lang="nl-NL" dirty="0" err="1"/>
              <a:t>solve</a:t>
            </a:r>
            <a:r>
              <a:rPr lang="nl-NL" dirty="0"/>
              <a:t> </a:t>
            </a:r>
            <a:r>
              <a:rPr lang="nl-NL" dirty="0" err="1"/>
              <a:t>the</a:t>
            </a:r>
            <a:r>
              <a:rPr lang="nl-NL" dirty="0"/>
              <a:t> </a:t>
            </a:r>
            <a:r>
              <a:rPr lang="nl-NL" dirty="0" err="1"/>
              <a:t>vanishing</a:t>
            </a:r>
            <a:r>
              <a:rPr lang="nl-NL" dirty="0"/>
              <a:t> </a:t>
            </a:r>
            <a:r>
              <a:rPr lang="nl-NL" dirty="0" err="1"/>
              <a:t>gradient</a:t>
            </a:r>
            <a:r>
              <a:rPr lang="nl-NL" dirty="0"/>
              <a:t> </a:t>
            </a:r>
            <a:r>
              <a:rPr lang="nl-NL" dirty="0" err="1"/>
              <a:t>problem</a:t>
            </a:r>
            <a:r>
              <a:rPr lang="nl-NL" dirty="0"/>
              <a:t>: LSTM</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16</a:t>
            </a:fld>
            <a:endParaRPr lang="nl-NL"/>
          </a:p>
        </p:txBody>
      </p:sp>
    </p:spTree>
    <p:extLst>
      <p:ext uri="{BB962C8B-B14F-4D97-AF65-F5344CB8AC3E}">
        <p14:creationId xmlns:p14="http://schemas.microsoft.com/office/powerpoint/2010/main" val="385785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wmf"/><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3999" y="1113180"/>
            <a:ext cx="9144000" cy="2033637"/>
          </a:xfrm>
        </p:spPr>
        <p:txBody>
          <a:bodyPr anchor="b"/>
          <a:lstStyle>
            <a:lvl1pPr algn="ctr">
              <a:defRPr sz="6000" b="1">
                <a:solidFill>
                  <a:schemeClr val="tx1"/>
                </a:solidFill>
                <a:latin typeface="+mn-lt"/>
              </a:defRPr>
            </a:lvl1pPr>
          </a:lstStyle>
          <a:p>
            <a:r>
              <a:rPr lang="nl-NL" dirty="0"/>
              <a:t>Klik om de stijl te bewerken</a:t>
            </a:r>
            <a:endParaRPr lang="nl-BE" dirty="0"/>
          </a:p>
        </p:txBody>
      </p:sp>
      <p:sp>
        <p:nvSpPr>
          <p:cNvPr id="3" name="Ondertitel 2"/>
          <p:cNvSpPr>
            <a:spLocks noGrp="1"/>
          </p:cNvSpPr>
          <p:nvPr>
            <p:ph type="subTitle" idx="1"/>
          </p:nvPr>
        </p:nvSpPr>
        <p:spPr>
          <a:xfrm>
            <a:off x="3697355" y="3322846"/>
            <a:ext cx="4797288" cy="216355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2/12/2019</a:t>
            </a:fld>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53094" y="3504354"/>
            <a:ext cx="3691761" cy="3353646"/>
          </a:xfrm>
          <a:prstGeom prst="rect">
            <a:avLst/>
          </a:prstGeom>
        </p:spPr>
      </p:pic>
      <p:pic>
        <p:nvPicPr>
          <p:cNvPr id="9" name="Afbeelding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60461" y="6248784"/>
            <a:ext cx="2471076" cy="472691"/>
          </a:xfrm>
          <a:prstGeom prst="rect">
            <a:avLst/>
          </a:prstGeom>
        </p:spPr>
      </p:pic>
    </p:spTree>
    <p:extLst>
      <p:ext uri="{BB962C8B-B14F-4D97-AF65-F5344CB8AC3E}">
        <p14:creationId xmlns:p14="http://schemas.microsoft.com/office/powerpoint/2010/main" val="246991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D69ACB7-8DA7-4AF8-A474-46A1998EDF52}" type="datetimeFigureOut">
              <a:rPr lang="nl-BE" smtClean="0"/>
              <a:t>2/12/2019</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12254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2/12/2019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533006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2/12/2019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550391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70841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144752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el en object">
    <p:spTree>
      <p:nvGrpSpPr>
        <p:cNvPr id="1" name=""/>
        <p:cNvGrpSpPr/>
        <p:nvPr/>
      </p:nvGrpSpPr>
      <p:grpSpPr>
        <a:xfrm>
          <a:off x="0" y="0"/>
          <a:ext cx="0" cy="0"/>
          <a:chOff x="0" y="0"/>
          <a:chExt cx="0" cy="0"/>
        </a:xfrm>
      </p:grpSpPr>
      <p:sp>
        <p:nvSpPr>
          <p:cNvPr id="8" name="Ondertitel 2"/>
          <p:cNvSpPr>
            <a:spLocks noGrp="1"/>
          </p:cNvSpPr>
          <p:nvPr>
            <p:ph type="subTitle" idx="1" hasCustomPrompt="1"/>
          </p:nvPr>
        </p:nvSpPr>
        <p:spPr>
          <a:xfrm>
            <a:off x="1236662" y="3429000"/>
            <a:ext cx="4859338" cy="2385060"/>
          </a:xfrm>
          <a:prstGeom prst="rect">
            <a:avLst/>
          </a:prstGeom>
        </p:spPr>
        <p:txBody>
          <a:bodyPr lIns="0" tIns="0" rIns="0" bIns="0">
            <a:normAutofit/>
          </a:bodyPr>
          <a:lstStyle>
            <a:lvl1pPr marL="342900" marR="0" indent="-342900" algn="l" defTabSz="914400" rtl="0" eaLnBrk="1" fontAlgn="auto" latinLnBrk="0" hangingPunct="1">
              <a:lnSpc>
                <a:spcPct val="90000"/>
              </a:lnSpc>
              <a:spcBef>
                <a:spcPts val="1000"/>
              </a:spcBef>
              <a:spcAft>
                <a:spcPts val="0"/>
              </a:spcAft>
              <a:buClr>
                <a:schemeClr val="tx1"/>
              </a:buClr>
              <a:buSzPct val="131000"/>
              <a:buFont typeface="Arial" charset="0"/>
              <a:buChar char="•"/>
              <a:tabLst/>
              <a:defRPr sz="2400">
                <a:solidFill>
                  <a:schemeClr val="tx1"/>
                </a:solidFill>
              </a:defRPr>
            </a:lvl1pPr>
            <a:lvl2pPr marL="539750" indent="-171450" algn="l">
              <a:buFont typeface="Arial" panose="020B0604020202020204" pitchFamily="34" charset="0"/>
              <a:buChar char="•"/>
              <a:tabLst/>
              <a:defRPr sz="2000"/>
            </a:lvl2pPr>
            <a:lvl3pPr marL="801688" indent="-254000" algn="l">
              <a:buFont typeface="Courier New" panose="02070309020205020404" pitchFamily="49" charset="0"/>
              <a:buChar char="o"/>
              <a:tabLst/>
              <a:defRPr sz="2000"/>
            </a:lvl3pPr>
            <a:lvl4pPr marL="1073150" indent="-254000" algn="l">
              <a:buFont typeface="Wingdings" pitchFamily="2" charset="2"/>
              <a:buChar char="§"/>
              <a:tabLst/>
              <a:defRPr sz="2000"/>
            </a:lvl4pPr>
            <a:lvl5pPr marL="801688" indent="-254000" algn="l">
              <a:buFont typeface="Courier New" panose="02070309020205020404" pitchFamily="49" charset="0"/>
              <a:buChar char="o"/>
              <a:tabLst/>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Eerste niveau</a:t>
            </a:r>
          </a:p>
          <a:p>
            <a:pPr lvl="1"/>
            <a:r>
              <a:rPr lang="nl-NL"/>
              <a:t>Tweede niveau</a:t>
            </a:r>
          </a:p>
          <a:p>
            <a:pPr lvl="2"/>
            <a:r>
              <a:rPr lang="nl-NL"/>
              <a:t>Derde niveau</a:t>
            </a:r>
          </a:p>
          <a:p>
            <a:pPr lvl="3"/>
            <a:r>
              <a:rPr lang="nl-NL"/>
              <a:t>Vierde niveau</a:t>
            </a:r>
          </a:p>
          <a:p>
            <a:endParaRPr lang="nl-BE"/>
          </a:p>
        </p:txBody>
      </p:sp>
      <p:sp>
        <p:nvSpPr>
          <p:cNvPr id="12" name="Titel 1"/>
          <p:cNvSpPr>
            <a:spLocks noGrp="1"/>
          </p:cNvSpPr>
          <p:nvPr>
            <p:ph type="ctrTitle" hasCustomPrompt="1"/>
          </p:nvPr>
        </p:nvSpPr>
        <p:spPr>
          <a:xfrm>
            <a:off x="1236662" y="1268413"/>
            <a:ext cx="3695065" cy="2160587"/>
          </a:xfrm>
          <a:prstGeom prst="rect">
            <a:avLst/>
          </a:prstGeom>
        </p:spPr>
        <p:txBody>
          <a:bodyPr lIns="0" tIns="0" rIns="0" bIns="0" anchor="t">
            <a:normAutofit/>
          </a:bodyPr>
          <a:lstStyle>
            <a:lvl1pPr algn="l">
              <a:defRPr sz="3500"/>
            </a:lvl1pPr>
          </a:lstStyle>
          <a:p>
            <a:r>
              <a:rPr lang="nl-NL"/>
              <a:t>Klik om </a:t>
            </a:r>
            <a:br>
              <a:rPr lang="nl-NL"/>
            </a:br>
            <a:r>
              <a:rPr lang="nl-NL"/>
              <a:t>de stijl te bewerken</a:t>
            </a:r>
            <a:endParaRPr lang="nl-BE"/>
          </a:p>
        </p:txBody>
      </p:sp>
    </p:spTree>
    <p:extLst>
      <p:ext uri="{BB962C8B-B14F-4D97-AF65-F5344CB8AC3E}">
        <p14:creationId xmlns:p14="http://schemas.microsoft.com/office/powerpoint/2010/main" val="4254173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30111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spTree>
    <p:extLst>
      <p:ext uri="{BB962C8B-B14F-4D97-AF65-F5344CB8AC3E}">
        <p14:creationId xmlns:p14="http://schemas.microsoft.com/office/powerpoint/2010/main" val="82969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38200" y="2291379"/>
            <a:ext cx="10515600" cy="3885584"/>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pic>
        <p:nvPicPr>
          <p:cNvPr id="8" name="Tijdelijke aanduiding voor inhoud 4">
            <a:extLst>
              <a:ext uri="{FF2B5EF4-FFF2-40B4-BE49-F238E27FC236}">
                <a16:creationId xmlns:a16="http://schemas.microsoft.com/office/drawing/2014/main" id="{F427BB05-6414-294F-BBAB-ADFEDD346C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199" y="64547"/>
            <a:ext cx="3168937" cy="2111993"/>
          </a:xfrm>
          <a:prstGeom prst="rect">
            <a:avLst/>
          </a:prstGeom>
        </p:spPr>
      </p:pic>
      <p:pic>
        <p:nvPicPr>
          <p:cNvPr id="9" name="Tijdelijke aanduiding voor inhoud 4">
            <a:extLst>
              <a:ext uri="{FF2B5EF4-FFF2-40B4-BE49-F238E27FC236}">
                <a16:creationId xmlns:a16="http://schemas.microsoft.com/office/drawing/2014/main" id="{DE54498F-3D4A-DB49-9608-5C8A6D9C74CA}"/>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4520767" y="64547"/>
            <a:ext cx="3150466" cy="2111739"/>
          </a:xfrm>
          <a:prstGeom prst="rect">
            <a:avLst/>
          </a:prstGeom>
        </p:spPr>
      </p:pic>
      <p:pic>
        <p:nvPicPr>
          <p:cNvPr id="10" name="Tijdelijke aanduiding voor inhoud 4">
            <a:extLst>
              <a:ext uri="{FF2B5EF4-FFF2-40B4-BE49-F238E27FC236}">
                <a16:creationId xmlns:a16="http://schemas.microsoft.com/office/drawing/2014/main" id="{81A7D10E-33AC-9748-8EFD-48A1736B0762}"/>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8203335" y="64547"/>
            <a:ext cx="3150465" cy="2118380"/>
          </a:xfrm>
          <a:prstGeom prst="rect">
            <a:avLst/>
          </a:prstGeom>
        </p:spPr>
      </p:pic>
    </p:spTree>
    <p:extLst>
      <p:ext uri="{BB962C8B-B14F-4D97-AF65-F5344CB8AC3E}">
        <p14:creationId xmlns:p14="http://schemas.microsoft.com/office/powerpoint/2010/main" val="102416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pPr/>
              <a:t>2/12/2019</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pPr/>
              <a:t>‹nr.›</a:t>
            </a:fld>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17222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b="1">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4" name="Tijdelijke aanduiding voor datum 3"/>
          <p:cNvSpPr>
            <a:spLocks noGrp="1"/>
          </p:cNvSpPr>
          <p:nvPr>
            <p:ph type="dt" sz="half" idx="10"/>
          </p:nvPr>
        </p:nvSpPr>
        <p:spPr/>
        <p:txBody>
          <a:bodyPr/>
          <a:lstStyle>
            <a:lvl1pPr>
              <a:defRPr>
                <a:solidFill>
                  <a:schemeClr val="tx1"/>
                </a:solidFill>
              </a:defRPr>
            </a:lvl1pPr>
          </a:lstStyle>
          <a:p>
            <a:fld id="{6D69ACB7-8DA7-4AF8-A474-46A1998EDF52}" type="datetimeFigureOut">
              <a:rPr lang="nl-BE" smtClean="0"/>
              <a:pPr/>
              <a:t>2/12/2019</a:t>
            </a:fld>
            <a:endParaRPr lang="nl-BE" dirty="0"/>
          </a:p>
        </p:txBody>
      </p:sp>
      <p:sp>
        <p:nvSpPr>
          <p:cNvPr id="5" name="Tijdelijke aanduiding voor voettekst 4"/>
          <p:cNvSpPr>
            <a:spLocks noGrp="1"/>
          </p:cNvSpPr>
          <p:nvPr>
            <p:ph type="ftr" sz="quarter" idx="11"/>
          </p:nvPr>
        </p:nvSpPr>
        <p:spPr/>
        <p:txBody>
          <a:bodyPr/>
          <a:lstStyle>
            <a:lvl1pPr>
              <a:defRPr>
                <a:solidFill>
                  <a:schemeClr val="tx1"/>
                </a:solidFill>
              </a:defRPr>
            </a:lvl1pPr>
          </a:lstStyle>
          <a:p>
            <a:endParaRPr lang="nl-BE" dirty="0"/>
          </a:p>
        </p:txBody>
      </p:sp>
      <p:sp>
        <p:nvSpPr>
          <p:cNvPr id="6" name="Tijdelijke aanduiding voor dianummer 5"/>
          <p:cNvSpPr>
            <a:spLocks noGrp="1"/>
          </p:cNvSpPr>
          <p:nvPr>
            <p:ph type="sldNum" sz="quarter" idx="12"/>
          </p:nvPr>
        </p:nvSpPr>
        <p:spPr/>
        <p:txBody>
          <a:bodyPr/>
          <a:lstStyle>
            <a:lvl1pPr>
              <a:defRPr>
                <a:solidFill>
                  <a:schemeClr val="tx1"/>
                </a:solidFill>
              </a:defRPr>
            </a:lvl1pPr>
          </a:lstStyle>
          <a:p>
            <a:fld id="{C5EEABA0-D78B-4F9C-9026-5872651F022D}" type="slidenum">
              <a:rPr lang="nl-BE" smtClean="0"/>
              <a:pPr/>
              <a:t>‹nr.›</a:t>
            </a:fld>
            <a:endParaRPr lang="nl-BE" dirty="0"/>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72288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datum 3"/>
          <p:cNvSpPr>
            <a:spLocks noGrp="1"/>
          </p:cNvSpPr>
          <p:nvPr>
            <p:ph type="dt" sz="half" idx="10"/>
          </p:nvPr>
        </p:nvSpPr>
        <p:spPr>
          <a:xfrm>
            <a:off x="2427890" y="6356350"/>
            <a:ext cx="1411014" cy="365125"/>
          </a:xfrm>
        </p:spPr>
        <p:txBody>
          <a:bodyPr/>
          <a:lstStyle/>
          <a:p>
            <a:fld id="{6D69ACB7-8DA7-4AF8-A474-46A1998EDF52}" type="datetimeFigureOut">
              <a:rPr lang="nl-BE" smtClean="0"/>
              <a:t>2/12/2019</a:t>
            </a:fld>
            <a:endParaRPr lang="nl-BE" dirty="0"/>
          </a:p>
        </p:txBody>
      </p:sp>
      <p:sp>
        <p:nvSpPr>
          <p:cNvPr id="11" name="Tijdelijke aanduiding voor voettekst 4"/>
          <p:cNvSpPr>
            <a:spLocks noGrp="1"/>
          </p:cNvSpPr>
          <p:nvPr>
            <p:ph type="ftr" sz="quarter" idx="11"/>
          </p:nvPr>
        </p:nvSpPr>
        <p:spPr>
          <a:xfrm>
            <a:off x="4038600" y="6356350"/>
            <a:ext cx="4114800" cy="365125"/>
          </a:xfrm>
        </p:spPr>
        <p:txBody>
          <a:bodyPr/>
          <a:lstStyle/>
          <a:p>
            <a:endParaRPr lang="nl-BE"/>
          </a:p>
        </p:txBody>
      </p:sp>
      <p:sp>
        <p:nvSpPr>
          <p:cNvPr id="12" name="Tijdelijke aanduiding voor dianummer 5"/>
          <p:cNvSpPr>
            <a:spLocks noGrp="1"/>
          </p:cNvSpPr>
          <p:nvPr>
            <p:ph type="sldNum" sz="quarter" idx="12"/>
          </p:nvPr>
        </p:nvSpPr>
        <p:spPr>
          <a:xfrm>
            <a:off x="838200" y="6356350"/>
            <a:ext cx="1411014" cy="365125"/>
          </a:xfrm>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850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6D69ACB7-8DA7-4AF8-A474-46A1998EDF52}" type="datetimeFigureOut">
              <a:rPr lang="nl-BE" smtClean="0"/>
              <a:t>2/12/2019</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C5EEABA0-D78B-4F9C-9026-5872651F022D}" type="slidenum">
              <a:rPr lang="nl-BE" smtClean="0"/>
              <a:t>‹nr.›</a:t>
            </a:fld>
            <a:endParaRPr lang="nl-BE"/>
          </a:p>
        </p:txBody>
      </p:sp>
      <p:pic>
        <p:nvPicPr>
          <p:cNvPr id="10" name="Afbeelding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903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t>2/12/2019</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t>‹nr.›</a:t>
            </a:fld>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61893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atum 3"/>
          <p:cNvSpPr>
            <a:spLocks noGrp="1"/>
          </p:cNvSpPr>
          <p:nvPr>
            <p:ph type="dt" sz="half" idx="2"/>
          </p:nvPr>
        </p:nvSpPr>
        <p:spPr>
          <a:xfrm>
            <a:off x="2427890" y="6356350"/>
            <a:ext cx="14110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D69ACB7-8DA7-4AF8-A474-46A1998EDF52}" type="datetimeFigureOut">
              <a:rPr lang="nl-BE" smtClean="0"/>
              <a:pPr/>
              <a:t>2/12/2019</a:t>
            </a:fld>
            <a:endParaRPr lang="nl-BE" dirty="0"/>
          </a:p>
        </p:txBody>
      </p:sp>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838200" y="6356350"/>
            <a:ext cx="1411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EABA0-D78B-4F9C-9026-5872651F022D}" type="slidenum">
              <a:rPr lang="nl-BE" smtClean="0"/>
              <a:pPr/>
              <a:t>‹nr.›</a:t>
            </a:fld>
            <a:endParaRPr lang="nl-BE" dirty="0"/>
          </a:p>
        </p:txBody>
      </p:sp>
    </p:spTree>
    <p:extLst>
      <p:ext uri="{BB962C8B-B14F-4D97-AF65-F5344CB8AC3E}">
        <p14:creationId xmlns:p14="http://schemas.microsoft.com/office/powerpoint/2010/main" val="2810945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3"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4" r:id="rId15"/>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2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
                <a:latin typeface="Calibri"/>
                <a:ea typeface="Calibri"/>
                <a:cs typeface="Calibri"/>
                <a:sym typeface="Calibri"/>
              </a:rPr>
              <a:t>Neural Networks</a:t>
            </a:r>
            <a:endParaRPr>
              <a:latin typeface="Calibri"/>
              <a:ea typeface="Calibri"/>
              <a:cs typeface="Calibri"/>
              <a:sym typeface="Calibri"/>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nl-NL" dirty="0" err="1">
                <a:latin typeface="Calibri"/>
                <a:ea typeface="Calibri"/>
                <a:cs typeface="Calibri"/>
                <a:sym typeface="Calibri"/>
              </a:rPr>
              <a:t>RNNs</a:t>
            </a:r>
            <a:r>
              <a:rPr lang="nl-NL" dirty="0">
                <a:latin typeface="Calibri"/>
                <a:ea typeface="Calibri"/>
                <a:cs typeface="Calibri"/>
                <a:sym typeface="Calibri"/>
              </a:rPr>
              <a:t>, LSTM, GRU</a:t>
            </a:r>
            <a:endParaRPr dirty="0">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3831562" y="6254600"/>
            <a:ext cx="4528875" cy="60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B52D0-186D-44D1-82FF-6F21AF84D35E}"/>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A60B9044-9C67-4A3E-9345-613A167B3D2C}"/>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35AECDAF-7044-4748-A7BD-B62ED0F417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807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ADCA97-2DF2-462E-AE66-09EB9FFD3F42}"/>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C1DE73CE-A5B3-44C6-8506-11E8B62913FF}"/>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1A4DBF7E-EBD2-4AD4-91AE-3249054B16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46421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4EA3D-F6EF-42C6-A9DE-00856765B93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692A33A2-3BEE-41AE-BBD0-B84E6F5BFBE4}"/>
              </a:ext>
            </a:extLst>
          </p:cNvPr>
          <p:cNvSpPr>
            <a:spLocks noGrp="1"/>
          </p:cNvSpPr>
          <p:nvPr>
            <p:ph idx="1"/>
          </p:nvPr>
        </p:nvSpPr>
        <p:spPr/>
        <p:txBody>
          <a:bodyPr/>
          <a:lstStyle/>
          <a:p>
            <a:endParaRPr lang="nl-BE" dirty="0"/>
          </a:p>
        </p:txBody>
      </p:sp>
      <p:pic>
        <p:nvPicPr>
          <p:cNvPr id="4" name="Afbeelding 3">
            <a:extLst>
              <a:ext uri="{FF2B5EF4-FFF2-40B4-BE49-F238E27FC236}">
                <a16:creationId xmlns:a16="http://schemas.microsoft.com/office/drawing/2014/main" id="{3232C998-E281-42AD-902B-9C806330B8F5}"/>
              </a:ext>
            </a:extLst>
          </p:cNvPr>
          <p:cNvPicPr>
            <a:picLocks noChangeAspect="1"/>
          </p:cNvPicPr>
          <p:nvPr/>
        </p:nvPicPr>
        <p:blipFill rotWithShape="1">
          <a:blip r:embed="rId2"/>
          <a:srcRect l="3618" t="27004" r="31580" b="11696"/>
          <a:stretch/>
        </p:blipFill>
        <p:spPr>
          <a:xfrm>
            <a:off x="-1" y="0"/>
            <a:ext cx="5899355" cy="3139023"/>
          </a:xfrm>
          <a:prstGeom prst="rect">
            <a:avLst/>
          </a:prstGeom>
        </p:spPr>
      </p:pic>
      <p:pic>
        <p:nvPicPr>
          <p:cNvPr id="5" name="Afbeelding 4">
            <a:extLst>
              <a:ext uri="{FF2B5EF4-FFF2-40B4-BE49-F238E27FC236}">
                <a16:creationId xmlns:a16="http://schemas.microsoft.com/office/drawing/2014/main" id="{C117025F-E758-492D-AFA5-72492CCD0ABA}"/>
              </a:ext>
            </a:extLst>
          </p:cNvPr>
          <p:cNvPicPr>
            <a:picLocks noChangeAspect="1"/>
          </p:cNvPicPr>
          <p:nvPr/>
        </p:nvPicPr>
        <p:blipFill rotWithShape="1">
          <a:blip r:embed="rId3"/>
          <a:srcRect l="21321" t="24972" r="2760" b="13935"/>
          <a:stretch/>
        </p:blipFill>
        <p:spPr>
          <a:xfrm>
            <a:off x="5225671" y="17641"/>
            <a:ext cx="6966329" cy="3153262"/>
          </a:xfrm>
          <a:prstGeom prst="rect">
            <a:avLst/>
          </a:prstGeom>
        </p:spPr>
      </p:pic>
      <p:pic>
        <p:nvPicPr>
          <p:cNvPr id="7" name="Afbeelding 6">
            <a:extLst>
              <a:ext uri="{FF2B5EF4-FFF2-40B4-BE49-F238E27FC236}">
                <a16:creationId xmlns:a16="http://schemas.microsoft.com/office/drawing/2014/main" id="{26E5981E-5881-4E9D-ACA2-218937EF5F83}"/>
              </a:ext>
            </a:extLst>
          </p:cNvPr>
          <p:cNvPicPr>
            <a:picLocks noChangeAspect="1"/>
          </p:cNvPicPr>
          <p:nvPr/>
        </p:nvPicPr>
        <p:blipFill rotWithShape="1">
          <a:blip r:embed="rId4"/>
          <a:srcRect l="26652" t="21762" r="2526" b="12827"/>
          <a:stretch/>
        </p:blipFill>
        <p:spPr>
          <a:xfrm>
            <a:off x="5899355" y="3588858"/>
            <a:ext cx="6292646" cy="3269142"/>
          </a:xfrm>
          <a:prstGeom prst="rect">
            <a:avLst/>
          </a:prstGeom>
        </p:spPr>
      </p:pic>
      <p:pic>
        <p:nvPicPr>
          <p:cNvPr id="6" name="Afbeelding 5">
            <a:extLst>
              <a:ext uri="{FF2B5EF4-FFF2-40B4-BE49-F238E27FC236}">
                <a16:creationId xmlns:a16="http://schemas.microsoft.com/office/drawing/2014/main" id="{5A0B0C32-14E4-4F87-B58D-1A6A51A14FD7}"/>
              </a:ext>
            </a:extLst>
          </p:cNvPr>
          <p:cNvPicPr>
            <a:picLocks noChangeAspect="1"/>
          </p:cNvPicPr>
          <p:nvPr/>
        </p:nvPicPr>
        <p:blipFill rotWithShape="1">
          <a:blip r:embed="rId5"/>
          <a:srcRect l="11949" t="21762" r="17228" b="12827"/>
          <a:stretch/>
        </p:blipFill>
        <p:spPr>
          <a:xfrm>
            <a:off x="0" y="3588858"/>
            <a:ext cx="6015891" cy="3125364"/>
          </a:xfrm>
          <a:prstGeom prst="rect">
            <a:avLst/>
          </a:prstGeom>
        </p:spPr>
      </p:pic>
    </p:spTree>
    <p:extLst>
      <p:ext uri="{BB962C8B-B14F-4D97-AF65-F5344CB8AC3E}">
        <p14:creationId xmlns:p14="http://schemas.microsoft.com/office/powerpoint/2010/main" val="310411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12217F-C3D6-4C34-84DD-2A6832227FDB}"/>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4D23DB71-B7A1-4856-A029-1DFA6ECE648D}"/>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B9CCABCE-F0B4-4F12-8E89-CA34B4BB3BD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07818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ACF28D-0BD7-4E80-A090-1E93A3CAC37D}"/>
              </a:ext>
            </a:extLst>
          </p:cNvPr>
          <p:cNvSpPr>
            <a:spLocks noGrp="1"/>
          </p:cNvSpPr>
          <p:nvPr>
            <p:ph type="title"/>
          </p:nvPr>
        </p:nvSpPr>
        <p:spPr/>
        <p:txBody>
          <a:bodyPr/>
          <a:lstStyle/>
          <a:p>
            <a:r>
              <a:rPr lang="nl-NL" dirty="0" err="1"/>
              <a:t>Vanishing</a:t>
            </a:r>
            <a:r>
              <a:rPr lang="nl-NL" dirty="0"/>
              <a:t> </a:t>
            </a:r>
            <a:r>
              <a:rPr lang="nl-NL" dirty="0" err="1"/>
              <a:t>Gradient</a:t>
            </a:r>
            <a:endParaRPr lang="nl-BE" dirty="0"/>
          </a:p>
        </p:txBody>
      </p:sp>
      <p:pic>
        <p:nvPicPr>
          <p:cNvPr id="5" name="Afbeelding 4">
            <a:extLst>
              <a:ext uri="{FF2B5EF4-FFF2-40B4-BE49-F238E27FC236}">
                <a16:creationId xmlns:a16="http://schemas.microsoft.com/office/drawing/2014/main" id="{A767C318-7515-425B-BE4D-5574552BDC0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942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EEEF4-CC21-4575-BFF6-6EFC31E7D679}"/>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AD46E720-1E6A-40A2-B665-8D5C8706D67E}"/>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529CEEBC-BF1B-4115-912A-6B2FE7F425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2990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EF34AD-B26E-4DA5-8729-5AEC72A5DDBE}"/>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F59BA4DA-7FBB-40B0-B1B3-E319BB202BDB}"/>
              </a:ext>
            </a:extLst>
          </p:cNvPr>
          <p:cNvSpPr>
            <a:spLocks noGrp="1"/>
          </p:cNvSpPr>
          <p:nvPr>
            <p:ph idx="1"/>
          </p:nvPr>
        </p:nvSpPr>
        <p:spPr/>
        <p:txBody>
          <a:bodyPr/>
          <a:lstStyle/>
          <a:p>
            <a:endParaRPr lang="nl-BE"/>
          </a:p>
        </p:txBody>
      </p:sp>
      <p:pic>
        <p:nvPicPr>
          <p:cNvPr id="5" name="Afbeelding 4">
            <a:extLst>
              <a:ext uri="{FF2B5EF4-FFF2-40B4-BE49-F238E27FC236}">
                <a16:creationId xmlns:a16="http://schemas.microsoft.com/office/drawing/2014/main" id="{CE375CCD-45C2-476B-A635-BB8C2D17C27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766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E5E3A0-5FD1-493C-A0A0-EE17C63BC616}"/>
              </a:ext>
            </a:extLst>
          </p:cNvPr>
          <p:cNvSpPr>
            <a:spLocks noGrp="1"/>
          </p:cNvSpPr>
          <p:nvPr>
            <p:ph type="title"/>
          </p:nvPr>
        </p:nvSpPr>
        <p:spPr/>
        <p:txBody>
          <a:bodyPr/>
          <a:lstStyle/>
          <a:p>
            <a:r>
              <a:rPr lang="nl-NL" dirty="0" err="1"/>
              <a:t>Memorization</a:t>
            </a:r>
            <a:r>
              <a:rPr lang="nl-NL" dirty="0"/>
              <a:t> of </a:t>
            </a:r>
            <a:r>
              <a:rPr lang="nl-NL" dirty="0" err="1"/>
              <a:t>the</a:t>
            </a:r>
            <a:r>
              <a:rPr lang="nl-NL" dirty="0"/>
              <a:t> </a:t>
            </a:r>
            <a:r>
              <a:rPr lang="nl-NL" dirty="0" err="1"/>
              <a:t>Essential</a:t>
            </a:r>
            <a:r>
              <a:rPr lang="nl-NL" dirty="0"/>
              <a:t> </a:t>
            </a:r>
            <a:r>
              <a:rPr lang="nl-NL" dirty="0" err="1"/>
              <a:t>Parts</a:t>
            </a:r>
            <a:r>
              <a:rPr lang="nl-NL" dirty="0"/>
              <a:t>…</a:t>
            </a:r>
            <a:endParaRPr lang="nl-BE" dirty="0"/>
          </a:p>
        </p:txBody>
      </p:sp>
      <p:sp>
        <p:nvSpPr>
          <p:cNvPr id="3" name="Tijdelijke aanduiding voor inhoud 2">
            <a:extLst>
              <a:ext uri="{FF2B5EF4-FFF2-40B4-BE49-F238E27FC236}">
                <a16:creationId xmlns:a16="http://schemas.microsoft.com/office/drawing/2014/main" id="{66FECBF0-E1B4-4E2E-9DB1-3AAE98361808}"/>
              </a:ext>
            </a:extLst>
          </p:cNvPr>
          <p:cNvSpPr>
            <a:spLocks noGrp="1"/>
          </p:cNvSpPr>
          <p:nvPr>
            <p:ph idx="1"/>
          </p:nvPr>
        </p:nvSpPr>
        <p:spPr/>
        <p:txBody>
          <a:bodyPr/>
          <a:lstStyle/>
          <a:p>
            <a:endParaRPr lang="nl-BE"/>
          </a:p>
        </p:txBody>
      </p:sp>
      <p:pic>
        <p:nvPicPr>
          <p:cNvPr id="6146" name="Picture 2">
            <a:extLst>
              <a:ext uri="{FF2B5EF4-FFF2-40B4-BE49-F238E27FC236}">
                <a16:creationId xmlns:a16="http://schemas.microsoft.com/office/drawing/2014/main" id="{634D370C-941D-4A7B-AFEA-48F5517DC2A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86232" y="1621427"/>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990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547BEA-0616-4A54-AD00-ED02E2640A48}"/>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F2181BA5-10D8-4D3A-8324-8A753F1A51A3}"/>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DDB6C666-8D24-416F-BFFD-1B16780BF3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7339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61FB4-A859-486F-B01D-4265C5FBA215}"/>
              </a:ext>
            </a:extLst>
          </p:cNvPr>
          <p:cNvSpPr>
            <a:spLocks noGrp="1"/>
          </p:cNvSpPr>
          <p:nvPr>
            <p:ph type="title"/>
          </p:nvPr>
        </p:nvSpPr>
        <p:spPr/>
        <p:txBody>
          <a:bodyPr/>
          <a:lstStyle/>
          <a:p>
            <a:r>
              <a:rPr lang="nl-NL" dirty="0"/>
              <a:t>Simple </a:t>
            </a:r>
            <a:r>
              <a:rPr lang="nl-NL" dirty="0" err="1"/>
              <a:t>Plain</a:t>
            </a:r>
            <a:r>
              <a:rPr lang="nl-NL" dirty="0"/>
              <a:t> </a:t>
            </a:r>
            <a:r>
              <a:rPr lang="nl-NL" dirty="0" err="1"/>
              <a:t>Vanilla</a:t>
            </a:r>
            <a:r>
              <a:rPr lang="nl-NL" dirty="0"/>
              <a:t> RNN</a:t>
            </a:r>
            <a:endParaRPr lang="nl-BE" dirty="0"/>
          </a:p>
        </p:txBody>
      </p:sp>
      <p:sp>
        <p:nvSpPr>
          <p:cNvPr id="3" name="Tijdelijke aanduiding voor inhoud 2">
            <a:extLst>
              <a:ext uri="{FF2B5EF4-FFF2-40B4-BE49-F238E27FC236}">
                <a16:creationId xmlns:a16="http://schemas.microsoft.com/office/drawing/2014/main" id="{0B18ECFB-06F6-4CFB-A05A-5E4B0B75A4D7}"/>
              </a:ext>
            </a:extLst>
          </p:cNvPr>
          <p:cNvSpPr>
            <a:spLocks noGrp="1"/>
          </p:cNvSpPr>
          <p:nvPr>
            <p:ph idx="1"/>
          </p:nvPr>
        </p:nvSpPr>
        <p:spPr/>
        <p:txBody>
          <a:bodyPr/>
          <a:lstStyle/>
          <a:p>
            <a:endParaRPr lang="nl-BE"/>
          </a:p>
        </p:txBody>
      </p:sp>
      <p:pic>
        <p:nvPicPr>
          <p:cNvPr id="7170" name="Picture 2">
            <a:extLst>
              <a:ext uri="{FF2B5EF4-FFF2-40B4-BE49-F238E27FC236}">
                <a16:creationId xmlns:a16="http://schemas.microsoft.com/office/drawing/2014/main" id="{395D8098-9ED9-493E-8443-1B04BE6A61A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877244"/>
            <a:ext cx="90487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9091FD2-E2B6-41F2-A02A-23E005CDA68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92851" y="4310113"/>
            <a:ext cx="9048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RNN</a:t>
            </a:r>
            <a:br>
              <a:rPr lang="en-US" sz="5400" dirty="0">
                <a:solidFill>
                  <a:schemeClr val="bg1">
                    <a:lumMod val="95000"/>
                    <a:lumOff val="5000"/>
                  </a:schemeClr>
                </a:solidFill>
                <a:latin typeface="+mj-lt"/>
              </a:rPr>
            </a:br>
            <a:r>
              <a:rPr lang="en-US" sz="5400" dirty="0">
                <a:solidFill>
                  <a:schemeClr val="bg1">
                    <a:lumMod val="95000"/>
                    <a:lumOff val="5000"/>
                  </a:schemeClr>
                </a:solidFill>
                <a:latin typeface="+mj-lt"/>
              </a:rPr>
              <a:t>(Recurrent Neural Network)</a:t>
            </a:r>
          </a:p>
        </p:txBody>
      </p:sp>
    </p:spTree>
    <p:extLst>
      <p:ext uri="{BB962C8B-B14F-4D97-AF65-F5344CB8AC3E}">
        <p14:creationId xmlns:p14="http://schemas.microsoft.com/office/powerpoint/2010/main" val="108473962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7DD01D-4C8C-4FF1-9B6F-0C4A8417FED7}"/>
              </a:ext>
            </a:extLst>
          </p:cNvPr>
          <p:cNvSpPr>
            <a:spLocks noGrp="1"/>
          </p:cNvSpPr>
          <p:nvPr>
            <p:ph type="title"/>
          </p:nvPr>
        </p:nvSpPr>
        <p:spPr/>
        <p:txBody>
          <a:bodyPr/>
          <a:lstStyle/>
          <a:p>
            <a:r>
              <a:rPr lang="nl-NL" dirty="0" err="1"/>
              <a:t>Plain</a:t>
            </a:r>
            <a:r>
              <a:rPr lang="nl-NL" dirty="0"/>
              <a:t> </a:t>
            </a:r>
            <a:r>
              <a:rPr lang="nl-NL" dirty="0" err="1"/>
              <a:t>Vanilla</a:t>
            </a:r>
            <a:r>
              <a:rPr lang="nl-NL" dirty="0"/>
              <a:t> RNN</a:t>
            </a:r>
            <a:endParaRPr lang="nl-BE" dirty="0"/>
          </a:p>
        </p:txBody>
      </p:sp>
      <p:sp>
        <p:nvSpPr>
          <p:cNvPr id="3" name="Tijdelijke aanduiding voor inhoud 2">
            <a:extLst>
              <a:ext uri="{FF2B5EF4-FFF2-40B4-BE49-F238E27FC236}">
                <a16:creationId xmlns:a16="http://schemas.microsoft.com/office/drawing/2014/main" id="{14428AEA-A7FB-497B-96B9-D6FE6974BA67}"/>
              </a:ext>
            </a:extLst>
          </p:cNvPr>
          <p:cNvSpPr>
            <a:spLocks noGrp="1"/>
          </p:cNvSpPr>
          <p:nvPr>
            <p:ph idx="1"/>
          </p:nvPr>
        </p:nvSpPr>
        <p:spPr/>
        <p:txBody>
          <a:bodyPr/>
          <a:lstStyle/>
          <a:p>
            <a:endParaRPr lang="nl-BE"/>
          </a:p>
        </p:txBody>
      </p:sp>
      <p:pic>
        <p:nvPicPr>
          <p:cNvPr id="8194" name="Picture 2">
            <a:extLst>
              <a:ext uri="{FF2B5EF4-FFF2-40B4-BE49-F238E27FC236}">
                <a16:creationId xmlns:a16="http://schemas.microsoft.com/office/drawing/2014/main" id="{F208F186-F1B4-4D92-B403-459399241CA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67200" y="2165299"/>
            <a:ext cx="7103559" cy="281151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9C156F9-AB0D-4D9D-9E5A-AF2BE0B8F2A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39580" y="2500313"/>
            <a:ext cx="6257114" cy="24765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7382FE8-6F22-4886-BC96-BCE6BEDE78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84580" y="5576888"/>
            <a:ext cx="904875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556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0AFE58-A6B0-42F0-9BBB-7A1BC1948249}"/>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B1E72C19-1521-44A8-B881-89FAA9A6395E}"/>
              </a:ext>
            </a:extLst>
          </p:cNvPr>
          <p:cNvSpPr>
            <a:spLocks noGrp="1"/>
          </p:cNvSpPr>
          <p:nvPr>
            <p:ph idx="1"/>
          </p:nvPr>
        </p:nvSpPr>
        <p:spPr/>
        <p:txBody>
          <a:bodyPr/>
          <a:lstStyle/>
          <a:p>
            <a:endParaRPr lang="nl-BE"/>
          </a:p>
        </p:txBody>
      </p:sp>
      <p:pic>
        <p:nvPicPr>
          <p:cNvPr id="5122" name="Picture 2">
            <a:extLst>
              <a:ext uri="{FF2B5EF4-FFF2-40B4-BE49-F238E27FC236}">
                <a16:creationId xmlns:a16="http://schemas.microsoft.com/office/drawing/2014/main" id="{051DFEC0-9966-4864-AC0D-B07FD8F3E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3" y="0"/>
            <a:ext cx="10785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F73EAE-2728-41B3-9C02-D10F5258D51C}"/>
              </a:ext>
            </a:extLst>
          </p:cNvPr>
          <p:cNvSpPr>
            <a:spLocks noGrp="1"/>
          </p:cNvSpPr>
          <p:nvPr>
            <p:ph type="title"/>
          </p:nvPr>
        </p:nvSpPr>
        <p:spPr/>
        <p:txBody>
          <a:bodyPr/>
          <a:lstStyle/>
          <a:p>
            <a:r>
              <a:rPr lang="nl-NL" dirty="0" err="1"/>
              <a:t>Tanh</a:t>
            </a:r>
            <a:r>
              <a:rPr lang="nl-NL" dirty="0"/>
              <a:t> </a:t>
            </a:r>
            <a:r>
              <a:rPr lang="nl-NL" dirty="0">
                <a:sym typeface="Wingdings" panose="05000000000000000000" pitchFamily="2" charset="2"/>
              </a:rPr>
              <a:t>  </a:t>
            </a:r>
            <a:r>
              <a:rPr lang="nl-NL" dirty="0" err="1">
                <a:sym typeface="Wingdings" panose="05000000000000000000" pitchFamily="2" charset="2"/>
              </a:rPr>
              <a:t>Sigmoid</a:t>
            </a:r>
            <a:endParaRPr lang="nl-BE" dirty="0"/>
          </a:p>
        </p:txBody>
      </p:sp>
      <p:sp>
        <p:nvSpPr>
          <p:cNvPr id="3" name="Tijdelijke aanduiding voor inhoud 2">
            <a:extLst>
              <a:ext uri="{FF2B5EF4-FFF2-40B4-BE49-F238E27FC236}">
                <a16:creationId xmlns:a16="http://schemas.microsoft.com/office/drawing/2014/main" id="{8231004D-1A8F-4E9C-A20D-6DB972F789AD}"/>
              </a:ext>
            </a:extLst>
          </p:cNvPr>
          <p:cNvSpPr>
            <a:spLocks noGrp="1"/>
          </p:cNvSpPr>
          <p:nvPr>
            <p:ph idx="1"/>
          </p:nvPr>
        </p:nvSpPr>
        <p:spPr/>
        <p:txBody>
          <a:bodyPr/>
          <a:lstStyle/>
          <a:p>
            <a:endParaRPr lang="nl-BE"/>
          </a:p>
        </p:txBody>
      </p:sp>
      <p:pic>
        <p:nvPicPr>
          <p:cNvPr id="9218" name="Picture 2">
            <a:extLst>
              <a:ext uri="{FF2B5EF4-FFF2-40B4-BE49-F238E27FC236}">
                <a16:creationId xmlns:a16="http://schemas.microsoft.com/office/drawing/2014/main" id="{D25275BA-7A35-48D0-9379-F32B9D99567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70253" y="2257117"/>
            <a:ext cx="5921747" cy="23437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290D8D-744A-49B2-80A5-1735092657A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3139" y="2190750"/>
            <a:ext cx="6257114"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923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70CF7E-5196-432D-8962-64F990157D3C}"/>
              </a:ext>
            </a:extLst>
          </p:cNvPr>
          <p:cNvSpPr>
            <a:spLocks noGrp="1"/>
          </p:cNvSpPr>
          <p:nvPr>
            <p:ph type="title"/>
          </p:nvPr>
        </p:nvSpPr>
        <p:spPr/>
        <p:txBody>
          <a:bodyPr/>
          <a:lstStyle/>
          <a:p>
            <a:r>
              <a:rPr lang="nl-NL" dirty="0" err="1"/>
              <a:t>Forget</a:t>
            </a:r>
            <a:r>
              <a:rPr lang="nl-NL" dirty="0"/>
              <a:t> Gate</a:t>
            </a:r>
            <a:endParaRPr lang="nl-BE" dirty="0"/>
          </a:p>
        </p:txBody>
      </p:sp>
      <p:pic>
        <p:nvPicPr>
          <p:cNvPr id="10242" name="Picture 2">
            <a:extLst>
              <a:ext uri="{FF2B5EF4-FFF2-40B4-BE49-F238E27FC236}">
                <a16:creationId xmlns:a16="http://schemas.microsoft.com/office/drawing/2014/main" id="{9092BAB8-0541-4B5F-99F4-A2390B189CE6}"/>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2229" y="1825625"/>
            <a:ext cx="826754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5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8D28F-EFBF-4C63-AA3B-536A13D5FA0D}"/>
              </a:ext>
            </a:extLst>
          </p:cNvPr>
          <p:cNvSpPr>
            <a:spLocks noGrp="1"/>
          </p:cNvSpPr>
          <p:nvPr>
            <p:ph type="title"/>
          </p:nvPr>
        </p:nvSpPr>
        <p:spPr/>
        <p:txBody>
          <a:bodyPr/>
          <a:lstStyle/>
          <a:p>
            <a:r>
              <a:rPr lang="nl-NL" dirty="0"/>
              <a:t>Input Gate</a:t>
            </a:r>
            <a:endParaRPr lang="nl-BE" dirty="0"/>
          </a:p>
        </p:txBody>
      </p:sp>
      <p:pic>
        <p:nvPicPr>
          <p:cNvPr id="11266" name="Picture 2">
            <a:extLst>
              <a:ext uri="{FF2B5EF4-FFF2-40B4-BE49-F238E27FC236}">
                <a16:creationId xmlns:a16="http://schemas.microsoft.com/office/drawing/2014/main" id="{F1D2E858-13FA-4C42-9A63-093189798E47}"/>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1625" y="1858169"/>
            <a:ext cx="9048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12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486FC1-2F26-4C06-BBD7-53B02F9C1AFA}"/>
              </a:ext>
            </a:extLst>
          </p:cNvPr>
          <p:cNvSpPr>
            <a:spLocks noGrp="1"/>
          </p:cNvSpPr>
          <p:nvPr>
            <p:ph type="title"/>
          </p:nvPr>
        </p:nvSpPr>
        <p:spPr/>
        <p:txBody>
          <a:bodyPr/>
          <a:lstStyle/>
          <a:p>
            <a:r>
              <a:rPr lang="nl-NL" dirty="0" err="1"/>
              <a:t>Cell</a:t>
            </a:r>
            <a:r>
              <a:rPr lang="nl-NL" dirty="0"/>
              <a:t> State</a:t>
            </a:r>
            <a:endParaRPr lang="nl-BE" dirty="0"/>
          </a:p>
        </p:txBody>
      </p:sp>
      <p:pic>
        <p:nvPicPr>
          <p:cNvPr id="12290" name="Picture 2">
            <a:extLst>
              <a:ext uri="{FF2B5EF4-FFF2-40B4-BE49-F238E27FC236}">
                <a16:creationId xmlns:a16="http://schemas.microsoft.com/office/drawing/2014/main" id="{B0AF4F7D-21A5-4B42-BE7C-2ED5E2FCA4B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2229" y="1825625"/>
            <a:ext cx="826754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152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B4EE-A3F8-4D2E-B1F1-D650409B126F}"/>
              </a:ext>
            </a:extLst>
          </p:cNvPr>
          <p:cNvSpPr>
            <a:spLocks noGrp="1"/>
          </p:cNvSpPr>
          <p:nvPr>
            <p:ph type="title"/>
          </p:nvPr>
        </p:nvSpPr>
        <p:spPr/>
        <p:txBody>
          <a:bodyPr/>
          <a:lstStyle/>
          <a:p>
            <a:r>
              <a:rPr lang="nl-NL" dirty="0"/>
              <a:t>Output Gate</a:t>
            </a:r>
            <a:endParaRPr lang="nl-BE" dirty="0"/>
          </a:p>
        </p:txBody>
      </p:sp>
      <p:pic>
        <p:nvPicPr>
          <p:cNvPr id="13314" name="Picture 2">
            <a:extLst>
              <a:ext uri="{FF2B5EF4-FFF2-40B4-BE49-F238E27FC236}">
                <a16:creationId xmlns:a16="http://schemas.microsoft.com/office/drawing/2014/main" id="{0C629484-FD89-4D77-80A5-AF88849501B8}"/>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1625" y="1858169"/>
            <a:ext cx="9048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20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DF74E1-C484-4A9C-BB23-F50F6135FD82}"/>
              </a:ext>
            </a:extLst>
          </p:cNvPr>
          <p:cNvSpPr>
            <a:spLocks noGrp="1"/>
          </p:cNvSpPr>
          <p:nvPr>
            <p:ph type="title"/>
          </p:nvPr>
        </p:nvSpPr>
        <p:spPr/>
        <p:txBody>
          <a:bodyPr/>
          <a:lstStyle/>
          <a:p>
            <a:r>
              <a:rPr lang="nl-NL" dirty="0"/>
              <a:t>Pseudo Code</a:t>
            </a:r>
            <a:endParaRPr lang="nl-BE" dirty="0"/>
          </a:p>
        </p:txBody>
      </p:sp>
      <p:pic>
        <p:nvPicPr>
          <p:cNvPr id="14338" name="Picture 2">
            <a:extLst>
              <a:ext uri="{FF2B5EF4-FFF2-40B4-BE49-F238E27FC236}">
                <a16:creationId xmlns:a16="http://schemas.microsoft.com/office/drawing/2014/main" id="{1FCAA630-F912-4ACC-A3E7-69E559F93A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74691" y="1825625"/>
            <a:ext cx="484261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622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5ECC0D-E5E2-419C-8FD2-B0D7BE36F31C}"/>
              </a:ext>
            </a:extLst>
          </p:cNvPr>
          <p:cNvSpPr>
            <a:spLocks noGrp="1"/>
          </p:cNvSpPr>
          <p:nvPr>
            <p:ph type="title"/>
          </p:nvPr>
        </p:nvSpPr>
        <p:spPr/>
        <p:txBody>
          <a:bodyPr/>
          <a:lstStyle/>
          <a:p>
            <a:r>
              <a:rPr lang="nl-NL" dirty="0"/>
              <a:t>Standard ‘</a:t>
            </a:r>
            <a:r>
              <a:rPr lang="nl-NL" dirty="0" err="1"/>
              <a:t>Plain</a:t>
            </a:r>
            <a:r>
              <a:rPr lang="nl-NL" dirty="0"/>
              <a:t> </a:t>
            </a:r>
            <a:r>
              <a:rPr lang="nl-NL" dirty="0" err="1"/>
              <a:t>Vanilla</a:t>
            </a:r>
            <a:r>
              <a:rPr lang="nl-NL" dirty="0"/>
              <a:t>’ RNN</a:t>
            </a:r>
            <a:endParaRPr lang="nl-BE" dirty="0"/>
          </a:p>
        </p:txBody>
      </p:sp>
      <p:sp>
        <p:nvSpPr>
          <p:cNvPr id="3" name="Tijdelijke aanduiding voor inhoud 2">
            <a:extLst>
              <a:ext uri="{FF2B5EF4-FFF2-40B4-BE49-F238E27FC236}">
                <a16:creationId xmlns:a16="http://schemas.microsoft.com/office/drawing/2014/main" id="{31F286C1-69ED-492C-BF18-1C2299DF82C4}"/>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BC9DE56A-2A0B-4CCE-B080-8CC69C624945}"/>
              </a:ext>
            </a:extLst>
          </p:cNvPr>
          <p:cNvPicPr>
            <a:picLocks noChangeAspect="1"/>
          </p:cNvPicPr>
          <p:nvPr/>
        </p:nvPicPr>
        <p:blipFill rotWithShape="1">
          <a:blip r:embed="rId3"/>
          <a:srcRect t="37186" r="192"/>
          <a:stretch/>
        </p:blipFill>
        <p:spPr>
          <a:xfrm>
            <a:off x="1526459" y="2109019"/>
            <a:ext cx="8915400" cy="3156155"/>
          </a:xfrm>
          <a:prstGeom prst="rect">
            <a:avLst/>
          </a:prstGeom>
        </p:spPr>
      </p:pic>
    </p:spTree>
    <p:extLst>
      <p:ext uri="{BB962C8B-B14F-4D97-AF65-F5344CB8AC3E}">
        <p14:creationId xmlns:p14="http://schemas.microsoft.com/office/powerpoint/2010/main" val="1445489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F2050-088E-4F82-9E1C-E0FD85AE910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FC9D740-5F00-4485-80AD-691A113ED095}"/>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4EEEB6B7-28BD-4777-81E5-B6CF0FB6B6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3961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DAE4FB-39EB-44C7-98F5-A56AB23CE198}"/>
              </a:ext>
            </a:extLst>
          </p:cNvPr>
          <p:cNvSpPr>
            <a:spLocks noGrp="1"/>
          </p:cNvSpPr>
          <p:nvPr>
            <p:ph type="title"/>
          </p:nvPr>
        </p:nvSpPr>
        <p:spPr/>
        <p:txBody>
          <a:bodyPr/>
          <a:lstStyle/>
          <a:p>
            <a:r>
              <a:rPr lang="nl-NL" dirty="0" err="1"/>
              <a:t>Why</a:t>
            </a:r>
            <a:r>
              <a:rPr lang="nl-NL" dirty="0"/>
              <a:t> we </a:t>
            </a:r>
            <a:r>
              <a:rPr lang="nl-NL" dirty="0" err="1"/>
              <a:t>need</a:t>
            </a:r>
            <a:r>
              <a:rPr lang="nl-NL" dirty="0"/>
              <a:t> </a:t>
            </a:r>
            <a:r>
              <a:rPr lang="nl-NL" dirty="0" err="1"/>
              <a:t>RNNs</a:t>
            </a:r>
            <a:r>
              <a:rPr lang="nl-NL" dirty="0"/>
              <a:t>… </a:t>
            </a:r>
            <a:r>
              <a:rPr lang="nl-NL" dirty="0" err="1"/>
              <a:t>Sequential</a:t>
            </a:r>
            <a:r>
              <a:rPr lang="nl-NL" dirty="0"/>
              <a:t> data!</a:t>
            </a:r>
            <a:endParaRPr lang="nl-BE" dirty="0"/>
          </a:p>
        </p:txBody>
      </p:sp>
      <p:pic>
        <p:nvPicPr>
          <p:cNvPr id="1026" name="Picture 2">
            <a:extLst>
              <a:ext uri="{FF2B5EF4-FFF2-40B4-BE49-F238E27FC236}">
                <a16:creationId xmlns:a16="http://schemas.microsoft.com/office/drawing/2014/main" id="{106400CD-F15E-49A5-9940-105F75FE833A}"/>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0" y="2715419"/>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464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5952E6-8995-4837-8D6A-997F1725564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89F8F708-DB21-40B6-B7D4-0358A91B46FE}"/>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A0845A40-CD49-4BE9-A1F8-77631F9608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18752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84F967-30B4-466C-8F64-C13C8AF3E6D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838A4432-63C3-4A07-A209-78A465354E83}"/>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35E870D8-69D3-46E3-BBF0-1453460A2E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6729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794980-3AE8-4506-846F-4DCF6DD0A22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9F746C32-43D1-45E6-9015-ABF7067699CF}"/>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1FFF4BB0-6D9A-4790-952E-4189472313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340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181B9D-4BCA-42F2-B04B-F70ED1740FF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A546B539-E479-43AB-9353-18FF569E4731}"/>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E87F2EDA-C656-4487-A411-FB987BFDD08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9885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7358E6-C35B-4F84-896A-2C38FFD6AF66}"/>
              </a:ext>
            </a:extLst>
          </p:cNvPr>
          <p:cNvSpPr>
            <a:spLocks noGrp="1"/>
          </p:cNvSpPr>
          <p:nvPr>
            <p:ph type="title"/>
          </p:nvPr>
        </p:nvSpPr>
        <p:spPr/>
        <p:txBody>
          <a:bodyPr/>
          <a:lstStyle/>
          <a:p>
            <a:r>
              <a:rPr lang="nl-NL" dirty="0" err="1"/>
              <a:t>BiDirectional</a:t>
            </a:r>
            <a:r>
              <a:rPr lang="nl-NL" dirty="0"/>
              <a:t> </a:t>
            </a:r>
            <a:r>
              <a:rPr lang="nl-NL" dirty="0" err="1"/>
              <a:t>RNNs</a:t>
            </a:r>
            <a:endParaRPr lang="nl-BE" dirty="0"/>
          </a:p>
        </p:txBody>
      </p:sp>
      <p:pic>
        <p:nvPicPr>
          <p:cNvPr id="4" name="Tijdelijke aanduiding voor inhoud 3">
            <a:extLst>
              <a:ext uri="{FF2B5EF4-FFF2-40B4-BE49-F238E27FC236}">
                <a16:creationId xmlns:a16="http://schemas.microsoft.com/office/drawing/2014/main" id="{FA21B999-7E66-4FA0-8EBD-ADBABECEC28A}"/>
              </a:ext>
            </a:extLst>
          </p:cNvPr>
          <p:cNvPicPr>
            <a:picLocks noGrp="1" noChangeAspect="1"/>
          </p:cNvPicPr>
          <p:nvPr>
            <p:ph idx="1"/>
          </p:nvPr>
        </p:nvPicPr>
        <p:blipFill>
          <a:blip r:embed="rId2"/>
          <a:stretch>
            <a:fillRect/>
          </a:stretch>
        </p:blipFill>
        <p:spPr>
          <a:xfrm>
            <a:off x="269657" y="1442166"/>
            <a:ext cx="5826343" cy="3277318"/>
          </a:xfrm>
          <a:prstGeom prst="rect">
            <a:avLst/>
          </a:prstGeom>
        </p:spPr>
      </p:pic>
      <p:pic>
        <p:nvPicPr>
          <p:cNvPr id="15362" name="Picture 2" descr="Afbeeldingsresultaat voor bidirectional rnns">
            <a:extLst>
              <a:ext uri="{FF2B5EF4-FFF2-40B4-BE49-F238E27FC236}">
                <a16:creationId xmlns:a16="http://schemas.microsoft.com/office/drawing/2014/main" id="{A72479CC-72C5-4191-81FF-3900155C9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741" y="1690688"/>
            <a:ext cx="4611329" cy="2444125"/>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4C6A8615-7EF1-4EE1-B943-D17BA95AF7D6}"/>
              </a:ext>
            </a:extLst>
          </p:cNvPr>
          <p:cNvSpPr txBox="1"/>
          <p:nvPr/>
        </p:nvSpPr>
        <p:spPr>
          <a:xfrm>
            <a:off x="838201" y="5648632"/>
            <a:ext cx="10252586" cy="954107"/>
          </a:xfrm>
          <a:prstGeom prst="rect">
            <a:avLst/>
          </a:prstGeom>
          <a:noFill/>
        </p:spPr>
        <p:txBody>
          <a:bodyPr wrap="square" rtlCol="0">
            <a:spAutoFit/>
          </a:bodyPr>
          <a:lstStyle/>
          <a:p>
            <a:r>
              <a:rPr lang="nl-NL" sz="2800" b="1" dirty="0"/>
              <a:t>But </a:t>
            </a:r>
            <a:r>
              <a:rPr lang="nl-NL" sz="2800" b="1" dirty="0" err="1"/>
              <a:t>Deep</a:t>
            </a:r>
            <a:r>
              <a:rPr lang="nl-NL" sz="2800" b="1" dirty="0"/>
              <a:t> </a:t>
            </a:r>
            <a:r>
              <a:rPr lang="nl-NL" sz="2800" b="1" dirty="0" err="1"/>
              <a:t>RNNs</a:t>
            </a:r>
            <a:r>
              <a:rPr lang="nl-NL" sz="2800" b="1" dirty="0"/>
              <a:t> are </a:t>
            </a:r>
            <a:r>
              <a:rPr lang="nl-NL" sz="2800" b="1" dirty="0" err="1"/>
              <a:t>susceptible</a:t>
            </a:r>
            <a:r>
              <a:rPr lang="nl-NL" sz="2800" b="1" dirty="0"/>
              <a:t> </a:t>
            </a:r>
            <a:r>
              <a:rPr lang="nl-NL" sz="2800" b="1" dirty="0" err="1"/>
              <a:t>to</a:t>
            </a:r>
            <a:r>
              <a:rPr lang="nl-NL" sz="2800" b="1" dirty="0"/>
              <a:t> </a:t>
            </a:r>
            <a:r>
              <a:rPr lang="nl-NL" sz="2800" b="1" dirty="0" err="1"/>
              <a:t>overfitting</a:t>
            </a:r>
            <a:r>
              <a:rPr lang="nl-NL" sz="2800" b="1" dirty="0"/>
              <a:t>…</a:t>
            </a:r>
            <a:r>
              <a:rPr lang="nl-NL" sz="2800" b="1" dirty="0" err="1"/>
              <a:t>so</a:t>
            </a:r>
            <a:r>
              <a:rPr lang="nl-NL" sz="2800" b="1" dirty="0"/>
              <a:t> </a:t>
            </a:r>
            <a:r>
              <a:rPr lang="nl-NL" sz="2800" b="1" dirty="0" err="1"/>
              <a:t>regularization</a:t>
            </a:r>
            <a:r>
              <a:rPr lang="nl-NL" sz="2800" b="1" dirty="0"/>
              <a:t> is </a:t>
            </a:r>
            <a:r>
              <a:rPr lang="nl-NL" sz="2800" b="1" dirty="0" err="1"/>
              <a:t>needed</a:t>
            </a:r>
            <a:r>
              <a:rPr lang="nl-NL" sz="2800" b="1" dirty="0"/>
              <a:t>… </a:t>
            </a:r>
            <a:endParaRPr lang="nl-BE" sz="2800" b="1" dirty="0"/>
          </a:p>
        </p:txBody>
      </p:sp>
    </p:spTree>
    <p:extLst>
      <p:ext uri="{BB962C8B-B14F-4D97-AF65-F5344CB8AC3E}">
        <p14:creationId xmlns:p14="http://schemas.microsoft.com/office/powerpoint/2010/main" val="390297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3B92AC-5965-4D9B-9C6B-50BA394AD960}"/>
              </a:ext>
            </a:extLst>
          </p:cNvPr>
          <p:cNvSpPr>
            <a:spLocks noGrp="1"/>
          </p:cNvSpPr>
          <p:nvPr>
            <p:ph type="title"/>
          </p:nvPr>
        </p:nvSpPr>
        <p:spPr/>
        <p:txBody>
          <a:bodyPr/>
          <a:lstStyle/>
          <a:p>
            <a:r>
              <a:rPr lang="nl-NL" dirty="0" err="1"/>
              <a:t>Dropout</a:t>
            </a:r>
            <a:r>
              <a:rPr lang="nl-NL" dirty="0"/>
              <a:t> </a:t>
            </a:r>
            <a:r>
              <a:rPr lang="nl-NL" dirty="0" err="1"/>
              <a:t>with</a:t>
            </a:r>
            <a:r>
              <a:rPr lang="nl-NL" dirty="0"/>
              <a:t> </a:t>
            </a:r>
            <a:r>
              <a:rPr lang="nl-NL" dirty="0" err="1"/>
              <a:t>RNNs</a:t>
            </a:r>
            <a:endParaRPr lang="nl-BE" dirty="0"/>
          </a:p>
        </p:txBody>
      </p:sp>
      <p:sp>
        <p:nvSpPr>
          <p:cNvPr id="3" name="Tijdelijke aanduiding voor inhoud 2">
            <a:extLst>
              <a:ext uri="{FF2B5EF4-FFF2-40B4-BE49-F238E27FC236}">
                <a16:creationId xmlns:a16="http://schemas.microsoft.com/office/drawing/2014/main" id="{34CB52C9-45E4-43D9-8361-0B20361010BB}"/>
              </a:ext>
            </a:extLst>
          </p:cNvPr>
          <p:cNvSpPr>
            <a:spLocks noGrp="1"/>
          </p:cNvSpPr>
          <p:nvPr>
            <p:ph idx="1"/>
          </p:nvPr>
        </p:nvSpPr>
        <p:spPr/>
        <p:txBody>
          <a:bodyPr/>
          <a:lstStyle/>
          <a:p>
            <a:endParaRPr lang="nl-BE"/>
          </a:p>
        </p:txBody>
      </p:sp>
      <p:pic>
        <p:nvPicPr>
          <p:cNvPr id="16386" name="Picture 2">
            <a:extLst>
              <a:ext uri="{FF2B5EF4-FFF2-40B4-BE49-F238E27FC236}">
                <a16:creationId xmlns:a16="http://schemas.microsoft.com/office/drawing/2014/main" id="{E8265C36-7949-49EA-B776-B9CBCE862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092" y="1690688"/>
            <a:ext cx="77628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120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D2A34-EC41-4C23-9825-F3C5C9DF14EE}"/>
              </a:ext>
            </a:extLst>
          </p:cNvPr>
          <p:cNvSpPr>
            <a:spLocks noGrp="1"/>
          </p:cNvSpPr>
          <p:nvPr>
            <p:ph type="title"/>
          </p:nvPr>
        </p:nvSpPr>
        <p:spPr/>
        <p:txBody>
          <a:bodyPr/>
          <a:lstStyle/>
          <a:p>
            <a:r>
              <a:rPr lang="nl-NL" dirty="0"/>
              <a:t>But…</a:t>
            </a:r>
            <a:r>
              <a:rPr lang="nl-NL" dirty="0" err="1"/>
              <a:t>Dropout</a:t>
            </a:r>
            <a:r>
              <a:rPr lang="nl-NL" dirty="0"/>
              <a:t> </a:t>
            </a:r>
            <a:r>
              <a:rPr lang="nl-NL" dirty="0" err="1"/>
              <a:t>for</a:t>
            </a:r>
            <a:r>
              <a:rPr lang="nl-NL" dirty="0"/>
              <a:t> </a:t>
            </a:r>
            <a:r>
              <a:rPr lang="nl-NL" dirty="0" err="1"/>
              <a:t>RNNs</a:t>
            </a:r>
            <a:r>
              <a:rPr lang="nl-NL" dirty="0"/>
              <a:t> </a:t>
            </a:r>
            <a:r>
              <a:rPr lang="nl-NL" dirty="0" err="1"/>
              <a:t>should</a:t>
            </a:r>
            <a:r>
              <a:rPr lang="nl-NL" dirty="0"/>
              <a:t> </a:t>
            </a:r>
            <a:r>
              <a:rPr lang="nl-NL" dirty="0" err="1"/>
              <a:t>be</a:t>
            </a:r>
            <a:r>
              <a:rPr lang="nl-NL" dirty="0"/>
              <a:t> different</a:t>
            </a:r>
            <a:endParaRPr lang="nl-BE" dirty="0"/>
          </a:p>
        </p:txBody>
      </p:sp>
      <p:sp>
        <p:nvSpPr>
          <p:cNvPr id="3" name="Tijdelijke aanduiding voor inhoud 2">
            <a:extLst>
              <a:ext uri="{FF2B5EF4-FFF2-40B4-BE49-F238E27FC236}">
                <a16:creationId xmlns:a16="http://schemas.microsoft.com/office/drawing/2014/main" id="{B45E125A-9D74-433F-8E08-3DB65BD83D5A}"/>
              </a:ext>
            </a:extLst>
          </p:cNvPr>
          <p:cNvSpPr>
            <a:spLocks noGrp="1"/>
          </p:cNvSpPr>
          <p:nvPr>
            <p:ph idx="1"/>
          </p:nvPr>
        </p:nvSpPr>
        <p:spPr/>
        <p:txBody>
          <a:bodyPr/>
          <a:lstStyle/>
          <a:p>
            <a:r>
              <a:rPr lang="nl-NL" dirty="0" err="1"/>
              <a:t>RNNs</a:t>
            </a:r>
            <a:r>
              <a:rPr lang="nl-NL" dirty="0"/>
              <a:t> share </a:t>
            </a:r>
            <a:r>
              <a:rPr lang="nl-NL" dirty="0" err="1"/>
              <a:t>weights</a:t>
            </a:r>
            <a:r>
              <a:rPr lang="nl-NL" dirty="0"/>
              <a:t> </a:t>
            </a:r>
            <a:r>
              <a:rPr lang="nl-NL" dirty="0" err="1"/>
              <a:t>between</a:t>
            </a:r>
            <a:r>
              <a:rPr lang="nl-NL" dirty="0"/>
              <a:t> </a:t>
            </a:r>
            <a:r>
              <a:rPr lang="nl-NL" dirty="0" err="1"/>
              <a:t>states</a:t>
            </a:r>
            <a:endParaRPr lang="nl-NL" dirty="0"/>
          </a:p>
          <a:p>
            <a:r>
              <a:rPr lang="nl-NL" dirty="0" err="1"/>
              <a:t>RNNs</a:t>
            </a:r>
            <a:r>
              <a:rPr lang="nl-NL" dirty="0"/>
              <a:t> </a:t>
            </a:r>
            <a:r>
              <a:rPr lang="nl-NL" dirty="0" err="1"/>
              <a:t>use</a:t>
            </a:r>
            <a:r>
              <a:rPr lang="nl-NL" dirty="0"/>
              <a:t> ‘memory </a:t>
            </a:r>
            <a:r>
              <a:rPr lang="nl-NL" dirty="0" err="1"/>
              <a:t>cells</a:t>
            </a:r>
            <a:r>
              <a:rPr lang="nl-NL" dirty="0"/>
              <a:t>’, </a:t>
            </a:r>
            <a:r>
              <a:rPr lang="nl-NL" dirty="0" err="1"/>
              <a:t>hidden</a:t>
            </a:r>
            <a:r>
              <a:rPr lang="nl-NL" dirty="0"/>
              <a:t> </a:t>
            </a:r>
            <a:r>
              <a:rPr lang="nl-NL" dirty="0" err="1"/>
              <a:t>states</a:t>
            </a:r>
            <a:r>
              <a:rPr lang="nl-NL" dirty="0"/>
              <a:t>, </a:t>
            </a:r>
            <a:r>
              <a:rPr lang="nl-NL" dirty="0" err="1"/>
              <a:t>which</a:t>
            </a:r>
            <a:r>
              <a:rPr lang="nl-NL" dirty="0"/>
              <a:t> share </a:t>
            </a:r>
            <a:r>
              <a:rPr lang="nl-NL" dirty="0" err="1"/>
              <a:t>weights</a:t>
            </a:r>
            <a:r>
              <a:rPr lang="nl-NL" dirty="0"/>
              <a:t>…</a:t>
            </a:r>
            <a:r>
              <a:rPr lang="nl-NL" dirty="0" err="1"/>
              <a:t>and</a:t>
            </a:r>
            <a:r>
              <a:rPr lang="nl-NL" dirty="0"/>
              <a:t> </a:t>
            </a:r>
            <a:r>
              <a:rPr lang="nl-NL" dirty="0" err="1"/>
              <a:t>dropout</a:t>
            </a:r>
            <a:r>
              <a:rPr lang="nl-NL" dirty="0"/>
              <a:t> on these </a:t>
            </a:r>
            <a:r>
              <a:rPr lang="nl-NL" dirty="0" err="1"/>
              <a:t>might</a:t>
            </a:r>
            <a:r>
              <a:rPr lang="nl-NL" dirty="0"/>
              <a:t> impact memory…</a:t>
            </a:r>
          </a:p>
          <a:p>
            <a:r>
              <a:rPr lang="nl-NL" dirty="0" err="1"/>
              <a:t>Which</a:t>
            </a:r>
            <a:r>
              <a:rPr lang="nl-NL" dirty="0"/>
              <a:t> </a:t>
            </a:r>
            <a:r>
              <a:rPr lang="nl-NL" dirty="0" err="1"/>
              <a:t>dropout</a:t>
            </a:r>
            <a:r>
              <a:rPr lang="nl-NL" dirty="0"/>
              <a:t> </a:t>
            </a:r>
            <a:r>
              <a:rPr lang="nl-NL" dirty="0" err="1"/>
              <a:t>strategy</a:t>
            </a:r>
            <a:r>
              <a:rPr lang="nl-NL" dirty="0"/>
              <a:t> </a:t>
            </a:r>
            <a:r>
              <a:rPr lang="nl-NL" dirty="0" err="1"/>
              <a:t>to</a:t>
            </a:r>
            <a:r>
              <a:rPr lang="nl-NL" dirty="0"/>
              <a:t> </a:t>
            </a:r>
            <a:r>
              <a:rPr lang="nl-NL" dirty="0" err="1"/>
              <a:t>use</a:t>
            </a:r>
            <a:r>
              <a:rPr lang="nl-NL" dirty="0"/>
              <a:t>? </a:t>
            </a:r>
            <a:r>
              <a:rPr lang="nl-NL" dirty="0" err="1"/>
              <a:t>Use</a:t>
            </a:r>
            <a:r>
              <a:rPr lang="nl-NL" dirty="0"/>
              <a:t> </a:t>
            </a:r>
            <a:r>
              <a:rPr lang="nl-NL" dirty="0" err="1"/>
              <a:t>same</a:t>
            </a:r>
            <a:r>
              <a:rPr lang="nl-NL" dirty="0"/>
              <a:t> percentage on </a:t>
            </a:r>
            <a:r>
              <a:rPr lang="nl-NL" dirty="0" err="1"/>
              <a:t>Wx</a:t>
            </a:r>
            <a:r>
              <a:rPr lang="nl-NL" dirty="0"/>
              <a:t>? On </a:t>
            </a:r>
            <a:r>
              <a:rPr lang="nl-NL" dirty="0" err="1"/>
              <a:t>Wrec</a:t>
            </a:r>
            <a:r>
              <a:rPr lang="nl-NL" dirty="0"/>
              <a:t>? </a:t>
            </a:r>
            <a:r>
              <a:rPr lang="nl-NL" dirty="0" err="1"/>
              <a:t>Choose</a:t>
            </a:r>
            <a:r>
              <a:rPr lang="nl-NL" dirty="0"/>
              <a:t> different </a:t>
            </a:r>
            <a:r>
              <a:rPr lang="nl-NL" dirty="0" err="1"/>
              <a:t>ones</a:t>
            </a:r>
            <a:r>
              <a:rPr lang="nl-NL" dirty="0"/>
              <a:t>?</a:t>
            </a:r>
            <a:endParaRPr lang="nl-BE" dirty="0"/>
          </a:p>
        </p:txBody>
      </p:sp>
      <p:pic>
        <p:nvPicPr>
          <p:cNvPr id="17410" name="Picture 2" descr="Afbeeldingsresultaat voor weight sharing rnn">
            <a:extLst>
              <a:ext uri="{FF2B5EF4-FFF2-40B4-BE49-F238E27FC236}">
                <a16:creationId xmlns:a16="http://schemas.microsoft.com/office/drawing/2014/main" id="{C49231E1-A33C-4DF0-AC31-F91FC3478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161" y="4187825"/>
            <a:ext cx="523875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607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3BF03-9B65-4E46-8FF3-0A04CEE6C3F0}"/>
              </a:ext>
            </a:extLst>
          </p:cNvPr>
          <p:cNvSpPr>
            <a:spLocks noGrp="1"/>
          </p:cNvSpPr>
          <p:nvPr>
            <p:ph type="title"/>
          </p:nvPr>
        </p:nvSpPr>
        <p:spPr/>
        <p:txBody>
          <a:bodyPr/>
          <a:lstStyle/>
          <a:p>
            <a:r>
              <a:rPr lang="nl-NL" dirty="0" err="1"/>
              <a:t>Dropout</a:t>
            </a:r>
            <a:r>
              <a:rPr lang="nl-NL" dirty="0"/>
              <a:t> on RNN</a:t>
            </a:r>
            <a:endParaRPr lang="nl-BE" dirty="0"/>
          </a:p>
        </p:txBody>
      </p:sp>
      <p:sp>
        <p:nvSpPr>
          <p:cNvPr id="3" name="Tijdelijke aanduiding voor inhoud 2">
            <a:extLst>
              <a:ext uri="{FF2B5EF4-FFF2-40B4-BE49-F238E27FC236}">
                <a16:creationId xmlns:a16="http://schemas.microsoft.com/office/drawing/2014/main" id="{7BE13784-AD61-4410-8AD6-9F2BDB98FA94}"/>
              </a:ext>
            </a:extLst>
          </p:cNvPr>
          <p:cNvSpPr>
            <a:spLocks noGrp="1"/>
          </p:cNvSpPr>
          <p:nvPr>
            <p:ph idx="1"/>
          </p:nvPr>
        </p:nvSpPr>
        <p:spPr/>
        <p:txBody>
          <a:bodyPr/>
          <a:lstStyle/>
          <a:p>
            <a:r>
              <a:rPr lang="nl-NL" dirty="0"/>
              <a:t>Research heavy</a:t>
            </a:r>
          </a:p>
          <a:p>
            <a:r>
              <a:rPr lang="nl-NL" dirty="0" err="1"/>
              <a:t>Good</a:t>
            </a:r>
            <a:r>
              <a:rPr lang="nl-NL" dirty="0"/>
              <a:t> approach </a:t>
            </a:r>
            <a:r>
              <a:rPr lang="nl-NL" dirty="0" err="1"/>
              <a:t>for</a:t>
            </a:r>
            <a:r>
              <a:rPr lang="nl-NL" dirty="0"/>
              <a:t> </a:t>
            </a:r>
            <a:r>
              <a:rPr lang="nl-NL" dirty="0" err="1"/>
              <a:t>language</a:t>
            </a:r>
            <a:r>
              <a:rPr lang="nl-NL" dirty="0"/>
              <a:t> </a:t>
            </a:r>
            <a:r>
              <a:rPr lang="nl-NL" dirty="0" err="1"/>
              <a:t>modelling</a:t>
            </a:r>
            <a:r>
              <a:rPr lang="nl-NL" dirty="0"/>
              <a:t>:</a:t>
            </a:r>
          </a:p>
          <a:p>
            <a:pPr lvl="1"/>
            <a:r>
              <a:rPr lang="nl-NL" b="1" dirty="0"/>
              <a:t>AWD-LSTM (ASGD </a:t>
            </a:r>
            <a:r>
              <a:rPr lang="nl-NL" b="1" dirty="0" err="1"/>
              <a:t>Weight-Dropped</a:t>
            </a:r>
            <a:r>
              <a:rPr lang="nl-NL" b="1" dirty="0"/>
              <a:t> LSTM) </a:t>
            </a:r>
            <a:r>
              <a:rPr lang="nl-NL" dirty="0">
                <a:sym typeface="Wingdings" panose="05000000000000000000" pitchFamily="2" charset="2"/>
              </a:rPr>
              <a:t> </a:t>
            </a:r>
            <a:r>
              <a:rPr lang="nl-NL" dirty="0" err="1">
                <a:sym typeface="Wingdings" panose="05000000000000000000" pitchFamily="2" charset="2"/>
              </a:rPr>
              <a:t>used</a:t>
            </a:r>
            <a:r>
              <a:rPr lang="nl-NL" dirty="0">
                <a:sym typeface="Wingdings" panose="05000000000000000000" pitchFamily="2" charset="2"/>
              </a:rPr>
              <a:t> in </a:t>
            </a:r>
            <a:r>
              <a:rPr lang="nl-NL" dirty="0" err="1">
                <a:sym typeface="Wingdings" panose="05000000000000000000" pitchFamily="2" charset="2"/>
              </a:rPr>
              <a:t>ULMFiT</a:t>
            </a:r>
            <a:endParaRPr lang="nl-BE" dirty="0"/>
          </a:p>
        </p:txBody>
      </p:sp>
      <p:pic>
        <p:nvPicPr>
          <p:cNvPr id="4" name="Picture 2" descr="Afbeeldingsresultaat voor ULMFiT">
            <a:extLst>
              <a:ext uri="{FF2B5EF4-FFF2-40B4-BE49-F238E27FC236}">
                <a16:creationId xmlns:a16="http://schemas.microsoft.com/office/drawing/2014/main" id="{01FF509F-E8E3-4B17-8835-888366053C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3966" y="3429000"/>
            <a:ext cx="4698034" cy="11078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fbeeldingsresultaat voor ULMFiT">
            <a:extLst>
              <a:ext uri="{FF2B5EF4-FFF2-40B4-BE49-F238E27FC236}">
                <a16:creationId xmlns:a16="http://schemas.microsoft.com/office/drawing/2014/main" id="{50829097-B5A4-4E15-92B7-DF4917063A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635" y="3429000"/>
            <a:ext cx="578961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225B02F-6B7C-4718-9A95-DE503B9FE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943" t="1" r="40827" b="53166"/>
          <a:stretch/>
        </p:blipFill>
        <p:spPr bwMode="auto">
          <a:xfrm>
            <a:off x="9129407" y="4579937"/>
            <a:ext cx="2036762" cy="227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99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5B76C-634D-4E66-9748-7D807FD61A2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F10DF77F-2255-4CA4-9245-5B545AD4F663}"/>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55FAA3C4-A3AC-4925-88DC-0B478883A9CF}"/>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2798311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ADBC5A-D5E9-489E-8D4D-6FE79F2C4590}"/>
              </a:ext>
            </a:extLst>
          </p:cNvPr>
          <p:cNvSpPr>
            <a:spLocks noGrp="1"/>
          </p:cNvSpPr>
          <p:nvPr>
            <p:ph type="title"/>
          </p:nvPr>
        </p:nvSpPr>
        <p:spPr/>
        <p:txBody>
          <a:bodyPr/>
          <a:lstStyle/>
          <a:p>
            <a:r>
              <a:rPr lang="nl-NL" dirty="0"/>
              <a:t>RNN </a:t>
            </a:r>
            <a:r>
              <a:rPr lang="nl-NL" dirty="0" err="1"/>
              <a:t>Use</a:t>
            </a:r>
            <a:r>
              <a:rPr lang="nl-NL" dirty="0"/>
              <a:t> Cases</a:t>
            </a:r>
            <a:endParaRPr lang="nl-BE" dirty="0"/>
          </a:p>
        </p:txBody>
      </p:sp>
      <p:pic>
        <p:nvPicPr>
          <p:cNvPr id="4" name="Tijdelijke aanduiding voor inhoud 3">
            <a:extLst>
              <a:ext uri="{FF2B5EF4-FFF2-40B4-BE49-F238E27FC236}">
                <a16:creationId xmlns:a16="http://schemas.microsoft.com/office/drawing/2014/main" id="{BAA481DF-B25C-4034-BDFB-0E63471B429C}"/>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965958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AD6C17-B88D-4A7F-AF7A-86BB550D2F49}"/>
              </a:ext>
            </a:extLst>
          </p:cNvPr>
          <p:cNvSpPr>
            <a:spLocks noGrp="1"/>
          </p:cNvSpPr>
          <p:nvPr>
            <p:ph type="title"/>
          </p:nvPr>
        </p:nvSpPr>
        <p:spPr/>
        <p:txBody>
          <a:bodyPr/>
          <a:lstStyle/>
          <a:p>
            <a:r>
              <a:rPr lang="nl-NL" dirty="0"/>
              <a:t>Context </a:t>
            </a:r>
            <a:r>
              <a:rPr lang="nl-NL" dirty="0" err="1"/>
              <a:t>by</a:t>
            </a:r>
            <a:r>
              <a:rPr lang="nl-NL" dirty="0"/>
              <a:t> CNN</a:t>
            </a:r>
            <a:endParaRPr lang="nl-BE" dirty="0"/>
          </a:p>
        </p:txBody>
      </p:sp>
      <p:sp>
        <p:nvSpPr>
          <p:cNvPr id="3" name="Tijdelijke aanduiding voor inhoud 2">
            <a:extLst>
              <a:ext uri="{FF2B5EF4-FFF2-40B4-BE49-F238E27FC236}">
                <a16:creationId xmlns:a16="http://schemas.microsoft.com/office/drawing/2014/main" id="{BD181280-F29A-48AC-BA49-3A0C2179AF9B}"/>
              </a:ext>
            </a:extLst>
          </p:cNvPr>
          <p:cNvSpPr>
            <a:spLocks noGrp="1"/>
          </p:cNvSpPr>
          <p:nvPr>
            <p:ph idx="1"/>
          </p:nvPr>
        </p:nvSpPr>
        <p:spPr/>
        <p:txBody>
          <a:bodyPr/>
          <a:lstStyle/>
          <a:p>
            <a:endParaRPr lang="nl-BE"/>
          </a:p>
        </p:txBody>
      </p:sp>
      <p:pic>
        <p:nvPicPr>
          <p:cNvPr id="32770" name="Picture 2">
            <a:extLst>
              <a:ext uri="{FF2B5EF4-FFF2-40B4-BE49-F238E27FC236}">
                <a16:creationId xmlns:a16="http://schemas.microsoft.com/office/drawing/2014/main" id="{F334AD0B-4312-4416-BD5E-75F7C735F5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51" r="8032"/>
          <a:stretch/>
        </p:blipFill>
        <p:spPr bwMode="auto">
          <a:xfrm>
            <a:off x="5856514" y="0"/>
            <a:ext cx="633548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65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FC8E47-921C-490B-A356-1961247506AF}"/>
              </a:ext>
            </a:extLst>
          </p:cNvPr>
          <p:cNvSpPr>
            <a:spLocks noGrp="1"/>
          </p:cNvSpPr>
          <p:nvPr>
            <p:ph type="title"/>
          </p:nvPr>
        </p:nvSpPr>
        <p:spPr/>
        <p:txBody>
          <a:bodyPr/>
          <a:lstStyle/>
          <a:p>
            <a:r>
              <a:rPr lang="nl-NL" dirty="0"/>
              <a:t>Context </a:t>
            </a:r>
            <a:r>
              <a:rPr lang="nl-NL" dirty="0" err="1"/>
              <a:t>by</a:t>
            </a:r>
            <a:r>
              <a:rPr lang="nl-NL" dirty="0"/>
              <a:t> RNN</a:t>
            </a:r>
            <a:endParaRPr lang="nl-BE" dirty="0"/>
          </a:p>
        </p:txBody>
      </p:sp>
      <p:pic>
        <p:nvPicPr>
          <p:cNvPr id="4" name="Tijdelijke aanduiding voor inhoud 3">
            <a:extLst>
              <a:ext uri="{FF2B5EF4-FFF2-40B4-BE49-F238E27FC236}">
                <a16:creationId xmlns:a16="http://schemas.microsoft.com/office/drawing/2014/main" id="{8D8AA6B9-0E85-4DF5-8226-B0D1FA6FEACA}"/>
              </a:ext>
            </a:extLst>
          </p:cNvPr>
          <p:cNvPicPr>
            <a:picLocks noGrp="1" noChangeAspect="1"/>
          </p:cNvPicPr>
          <p:nvPr>
            <p:ph idx="1"/>
          </p:nvPr>
        </p:nvPicPr>
        <p:blipFill>
          <a:blip r:embed="rId3"/>
          <a:stretch>
            <a:fillRect/>
          </a:stretch>
        </p:blipFill>
        <p:spPr>
          <a:xfrm>
            <a:off x="1225061" y="2096294"/>
            <a:ext cx="2171281" cy="3877288"/>
          </a:xfrm>
          <a:prstGeom prst="rect">
            <a:avLst/>
          </a:prstGeom>
        </p:spPr>
      </p:pic>
      <p:pic>
        <p:nvPicPr>
          <p:cNvPr id="5" name="Afbeelding 4" descr="Recurrent Neural Network">
            <a:extLst>
              <a:ext uri="{FF2B5EF4-FFF2-40B4-BE49-F238E27FC236}">
                <a16:creationId xmlns:a16="http://schemas.microsoft.com/office/drawing/2014/main" id="{723DAA7E-3375-439D-8BBB-DB16A5A21270}"/>
              </a:ext>
            </a:extLst>
          </p:cNvPr>
          <p:cNvPicPr>
            <a:picLocks noChangeAspect="1"/>
          </p:cNvPicPr>
          <p:nvPr/>
        </p:nvPicPr>
        <p:blipFill>
          <a:blip r:embed="rId4"/>
          <a:stretch>
            <a:fillRect/>
          </a:stretch>
        </p:blipFill>
        <p:spPr>
          <a:xfrm>
            <a:off x="5520365" y="2238375"/>
            <a:ext cx="1979660" cy="3735207"/>
          </a:xfrm>
          <a:prstGeom prst="rect">
            <a:avLst/>
          </a:prstGeom>
        </p:spPr>
      </p:pic>
      <p:pic>
        <p:nvPicPr>
          <p:cNvPr id="2050" name="Picture 2">
            <a:extLst>
              <a:ext uri="{FF2B5EF4-FFF2-40B4-BE49-F238E27FC236}">
                <a16:creationId xmlns:a16="http://schemas.microsoft.com/office/drawing/2014/main" id="{166AF285-C642-4633-82E3-AB6FFCAAA37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824233" y="2711904"/>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73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2C433-2572-47D4-BAC8-841B1FA2F172}"/>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165E42E-0B92-4974-9FB8-7EF5AC19EE04}"/>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F9C1CB85-0597-437F-8A16-E02B2FC9CDD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6897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77863-5890-4DE6-9D13-A94DC0E4E91F}"/>
              </a:ext>
            </a:extLst>
          </p:cNvPr>
          <p:cNvSpPr>
            <a:spLocks noGrp="1"/>
          </p:cNvSpPr>
          <p:nvPr>
            <p:ph type="title"/>
          </p:nvPr>
        </p:nvSpPr>
        <p:spPr/>
        <p:txBody>
          <a:bodyPr/>
          <a:lstStyle/>
          <a:p>
            <a:r>
              <a:rPr lang="nl-NL" dirty="0" err="1"/>
              <a:t>RNNs</a:t>
            </a:r>
            <a:r>
              <a:rPr lang="nl-NL" dirty="0"/>
              <a:t> </a:t>
            </a:r>
            <a:r>
              <a:rPr lang="nl-NL" dirty="0" err="1"/>
              <a:t>folded</a:t>
            </a:r>
            <a:r>
              <a:rPr lang="nl-NL" dirty="0"/>
              <a:t> out in time</a:t>
            </a:r>
            <a:endParaRPr lang="nl-BE" dirty="0"/>
          </a:p>
        </p:txBody>
      </p:sp>
      <p:pic>
        <p:nvPicPr>
          <p:cNvPr id="4098" name="Picture 2">
            <a:extLst>
              <a:ext uri="{FF2B5EF4-FFF2-40B4-BE49-F238E27FC236}">
                <a16:creationId xmlns:a16="http://schemas.microsoft.com/office/drawing/2014/main" id="{CE14A4B8-5B28-45CA-A8CB-27DFEAF2DC6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143125"/>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a:extLst>
              <a:ext uri="{FF2B5EF4-FFF2-40B4-BE49-F238E27FC236}">
                <a16:creationId xmlns:a16="http://schemas.microsoft.com/office/drawing/2014/main" id="{036105AB-4391-4E74-9C1A-4EC02E570B2C}"/>
              </a:ext>
            </a:extLst>
          </p:cNvPr>
          <p:cNvPicPr>
            <a:picLocks noChangeAspect="1"/>
          </p:cNvPicPr>
          <p:nvPr/>
        </p:nvPicPr>
        <p:blipFill>
          <a:blip r:embed="rId3"/>
          <a:stretch>
            <a:fillRect/>
          </a:stretch>
        </p:blipFill>
        <p:spPr>
          <a:xfrm>
            <a:off x="4572000" y="1371600"/>
            <a:ext cx="7315200" cy="4114800"/>
          </a:xfrm>
          <a:prstGeom prst="rect">
            <a:avLst/>
          </a:prstGeom>
        </p:spPr>
      </p:pic>
    </p:spTree>
    <p:extLst>
      <p:ext uri="{BB962C8B-B14F-4D97-AF65-F5344CB8AC3E}">
        <p14:creationId xmlns:p14="http://schemas.microsoft.com/office/powerpoint/2010/main" val="110902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970752-F727-475B-ABEA-02B9084C899D}"/>
              </a:ext>
            </a:extLst>
          </p:cNvPr>
          <p:cNvSpPr>
            <a:spLocks noGrp="1"/>
          </p:cNvSpPr>
          <p:nvPr>
            <p:ph type="title"/>
          </p:nvPr>
        </p:nvSpPr>
        <p:spPr/>
        <p:txBody>
          <a:bodyPr/>
          <a:lstStyle/>
          <a:p>
            <a:r>
              <a:rPr lang="nl-NL" dirty="0" err="1"/>
              <a:t>Hidden</a:t>
            </a:r>
            <a:r>
              <a:rPr lang="nl-NL" dirty="0"/>
              <a:t> State</a:t>
            </a:r>
            <a:endParaRPr lang="nl-BE" dirty="0"/>
          </a:p>
        </p:txBody>
      </p:sp>
      <p:pic>
        <p:nvPicPr>
          <p:cNvPr id="3074" name="Picture 2">
            <a:extLst>
              <a:ext uri="{FF2B5EF4-FFF2-40B4-BE49-F238E27FC236}">
                <a16:creationId xmlns:a16="http://schemas.microsoft.com/office/drawing/2014/main" id="{487361D6-9405-4FDB-8336-F76A4F2F60C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2955" y="1458119"/>
            <a:ext cx="8786089" cy="474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258180"/>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8F0E765827BE459D2E2F10D4AE71B1" ma:contentTypeVersion="" ma:contentTypeDescription="Een nieuw document maken." ma:contentTypeScope="" ma:versionID="c0320dba463d8f422b7ed7f36603ff35">
  <xsd:schema xmlns:xsd="http://www.w3.org/2001/XMLSchema" xmlns:xs="http://www.w3.org/2001/XMLSchema" xmlns:p="http://schemas.microsoft.com/office/2006/metadata/properties" xmlns:ns2="1e37ab7a-2f9d-4b11-8a70-b8adeec1f2f3" xmlns:ns3="2dc40555-4930-49f9-9de7-282035349440" xmlns:ns4="3b189b6c-2ec9-404f-8344-cfe33c8ec286" targetNamespace="http://schemas.microsoft.com/office/2006/metadata/properties" ma:root="true" ma:fieldsID="dd257c2accf6e2694483929657566940" ns2:_="" ns3:_="" ns4:_="">
    <xsd:import namespace="1e37ab7a-2f9d-4b11-8a70-b8adeec1f2f3"/>
    <xsd:import namespace="2dc40555-4930-49f9-9de7-282035349440"/>
    <xsd:import namespace="3b189b6c-2ec9-404f-8344-cfe33c8ec286"/>
    <xsd:element name="properties">
      <xsd:complexType>
        <xsd:sequence>
          <xsd:element name="documentManagement">
            <xsd:complexType>
              <xsd:all>
                <xsd:element ref="ns2:SharedWithUsers" minOccurs="0"/>
                <xsd:element ref="ns2:SharingHintHash"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b7a-2f9d-4b11-8a70-b8adeec1f2f3"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Hint-hash delen" ma:internalName="SharingHintHash" ma:readOnly="true">
      <xsd:simpleType>
        <xsd:restriction base="dms:Text"/>
      </xsd:simpleType>
    </xsd:element>
    <xsd:element name="SharedWithDetails" ma:index="10"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c40555-4930-49f9-9de7-282035349440" elementFormDefault="qualified">
    <xsd:import namespace="http://schemas.microsoft.com/office/2006/documentManagement/types"/>
    <xsd:import namespace="http://schemas.microsoft.com/office/infopath/2007/PartnerControls"/>
    <xsd:element name="LastSharedByUser" ma:index="11" nillable="true" ma:displayName="Laatst gedeeld, per gebruiker" ma:description="" ma:internalName="LastSharedByUser" ma:readOnly="true">
      <xsd:simpleType>
        <xsd:restriction base="dms:Note">
          <xsd:maxLength value="255"/>
        </xsd:restriction>
      </xsd:simpleType>
    </xsd:element>
    <xsd:element name="LastSharedByTime" ma:index="12"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b189b6c-2ec9-404f-8344-cfe33c8ec286"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e37ab7a-2f9d-4b11-8a70-b8adeec1f2f3">
      <UserInfo>
        <DisplayName>Veerle Asaert</DisplayName>
        <AccountId>904</AccountId>
        <AccountType/>
      </UserInfo>
      <UserInfo>
        <DisplayName>Tristan Fransen</DisplayName>
        <AccountId>157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DAC0E1-EB8C-488A-9645-68396A26F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b7a-2f9d-4b11-8a70-b8adeec1f2f3"/>
    <ds:schemaRef ds:uri="2dc40555-4930-49f9-9de7-282035349440"/>
    <ds:schemaRef ds:uri="3b189b6c-2ec9-404f-8344-cfe33c8ec2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A3E96F-7133-41F5-80DF-B5FE2ECD7683}">
  <ds:schemaRefs>
    <ds:schemaRef ds:uri="http://schemas.microsoft.com/office/2006/metadata/properties"/>
    <ds:schemaRef ds:uri="http://schemas.microsoft.com/office/infopath/2007/PartnerControls"/>
    <ds:schemaRef ds:uri="1e37ab7a-2f9d-4b11-8a70-b8adeec1f2f3"/>
  </ds:schemaRefs>
</ds:datastoreItem>
</file>

<file path=customXml/itemProps3.xml><?xml version="1.0" encoding="utf-8"?>
<ds:datastoreItem xmlns:ds="http://schemas.openxmlformats.org/officeDocument/2006/customXml" ds:itemID="{391D9E19-D54E-45B2-A90B-81CCF0C261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6491</TotalTime>
  <Words>836</Words>
  <Application>Microsoft Office PowerPoint</Application>
  <PresentationFormat>Breedbeeld</PresentationFormat>
  <Paragraphs>70</Paragraphs>
  <Slides>38</Slides>
  <Notes>14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38</vt:i4>
      </vt:variant>
    </vt:vector>
  </HeadingPairs>
  <TitlesOfParts>
    <vt:vector size="44" baseType="lpstr">
      <vt:lpstr>Arial</vt:lpstr>
      <vt:lpstr>Calibri</vt:lpstr>
      <vt:lpstr>Calibri Light</vt:lpstr>
      <vt:lpstr>Courier New</vt:lpstr>
      <vt:lpstr>Wingdings</vt:lpstr>
      <vt:lpstr>Kantoorthema</vt:lpstr>
      <vt:lpstr>Neural Networks</vt:lpstr>
      <vt:lpstr>RNN (Recurrent Neural Network)</vt:lpstr>
      <vt:lpstr>Why we need RNNs… Sequential data!</vt:lpstr>
      <vt:lpstr>RNN Use Cases</vt:lpstr>
      <vt:lpstr>Context by CNN</vt:lpstr>
      <vt:lpstr>Context by RNN</vt:lpstr>
      <vt:lpstr>PowerPoint-presentatie</vt:lpstr>
      <vt:lpstr>RNNs folded out in time</vt:lpstr>
      <vt:lpstr>Hidden State</vt:lpstr>
      <vt:lpstr>PowerPoint-presentatie</vt:lpstr>
      <vt:lpstr>PowerPoint-presentatie</vt:lpstr>
      <vt:lpstr>PowerPoint-presentatie</vt:lpstr>
      <vt:lpstr>PowerPoint-presentatie</vt:lpstr>
      <vt:lpstr>Vanishing Gradient</vt:lpstr>
      <vt:lpstr>PowerPoint-presentatie</vt:lpstr>
      <vt:lpstr>PowerPoint-presentatie</vt:lpstr>
      <vt:lpstr>Memorization of the Essential Parts…</vt:lpstr>
      <vt:lpstr>PowerPoint-presentatie</vt:lpstr>
      <vt:lpstr>Simple Plain Vanilla RNN</vt:lpstr>
      <vt:lpstr>Plain Vanilla RNN</vt:lpstr>
      <vt:lpstr>PowerPoint-presentatie</vt:lpstr>
      <vt:lpstr>Tanh   Sigmoid</vt:lpstr>
      <vt:lpstr>Forget Gate</vt:lpstr>
      <vt:lpstr>Input Gate</vt:lpstr>
      <vt:lpstr>Cell State</vt:lpstr>
      <vt:lpstr>Output Gate</vt:lpstr>
      <vt:lpstr>Pseudo Code</vt:lpstr>
      <vt:lpstr>Standard ‘Plain Vanilla’ RNN</vt:lpstr>
      <vt:lpstr>PowerPoint-presentatie</vt:lpstr>
      <vt:lpstr>PowerPoint-presentatie</vt:lpstr>
      <vt:lpstr>PowerPoint-presentatie</vt:lpstr>
      <vt:lpstr>PowerPoint-presentatie</vt:lpstr>
      <vt:lpstr>PowerPoint-presentatie</vt:lpstr>
      <vt:lpstr>BiDirectional RNNs</vt:lpstr>
      <vt:lpstr>Dropout with RNNs</vt:lpstr>
      <vt:lpstr>But…Dropout for RNNs should be different</vt:lpstr>
      <vt:lpstr>Dropout on RNN</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Bram Heyns</dc:creator>
  <cp:lastModifiedBy>Bram Heyns</cp:lastModifiedBy>
  <cp:revision>115</cp:revision>
  <dcterms:created xsi:type="dcterms:W3CDTF">2019-10-13T12:36:30Z</dcterms:created>
  <dcterms:modified xsi:type="dcterms:W3CDTF">2019-12-02T08:44:45Z</dcterms:modified>
</cp:coreProperties>
</file>